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56" r:id="rId2"/>
    <p:sldId id="284" r:id="rId3"/>
    <p:sldId id="257" r:id="rId4"/>
    <p:sldId id="259" r:id="rId5"/>
    <p:sldId id="260" r:id="rId6"/>
    <p:sldId id="261" r:id="rId7"/>
    <p:sldId id="262" r:id="rId8"/>
    <p:sldId id="265" r:id="rId9"/>
    <p:sldId id="303" r:id="rId10"/>
    <p:sldId id="304" r:id="rId11"/>
    <p:sldId id="263" r:id="rId12"/>
    <p:sldId id="280" r:id="rId13"/>
    <p:sldId id="283" r:id="rId14"/>
    <p:sldId id="282" r:id="rId15"/>
    <p:sldId id="279" r:id="rId16"/>
    <p:sldId id="295" r:id="rId17"/>
    <p:sldId id="273" r:id="rId18"/>
    <p:sldId id="300" r:id="rId19"/>
    <p:sldId id="299" r:id="rId20"/>
    <p:sldId id="264" r:id="rId21"/>
    <p:sldId id="291" r:id="rId22"/>
    <p:sldId id="292" r:id="rId23"/>
    <p:sldId id="296" r:id="rId24"/>
    <p:sldId id="297" r:id="rId25"/>
    <p:sldId id="301" r:id="rId26"/>
    <p:sldId id="267" r:id="rId27"/>
    <p:sldId id="269" r:id="rId28"/>
    <p:sldId id="278" r:id="rId29"/>
    <p:sldId id="286" r:id="rId30"/>
    <p:sldId id="285" r:id="rId31"/>
    <p:sldId id="294" r:id="rId32"/>
    <p:sldId id="293" r:id="rId33"/>
    <p:sldId id="270" r:id="rId34"/>
    <p:sldId id="288" r:id="rId35"/>
    <p:sldId id="302" r:id="rId36"/>
    <p:sldId id="289" r:id="rId37"/>
    <p:sldId id="290" r:id="rId38"/>
  </p:sldIdLst>
  <p:sldSz cx="12192000" cy="6858000"/>
  <p:notesSz cx="6858000" cy="9144000"/>
  <p:custDataLst>
    <p:tags r:id="rId40"/>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C987"/>
    <a:srgbClr val="F08863"/>
    <a:srgbClr val="82AC64"/>
    <a:srgbClr val="FCC987"/>
    <a:srgbClr val="F7A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sorterViewPr>
    <p:cViewPr>
      <p:scale>
        <a:sx n="100" d="100"/>
        <a:sy n="100" d="100"/>
      </p:scale>
      <p:origin x="0" y="-88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D3A655-150E-43FE-BE55-D56C3AB4C850}" type="datetimeFigureOut">
              <a:rPr lang="de-DE" smtClean="0"/>
              <a:t>23.06.2022</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B1B9BC-B254-4618-952A-40B43C37600D}" type="slidenum">
              <a:rPr lang="de-DE" smtClean="0"/>
              <a:t>‹Nr.›</a:t>
            </a:fld>
            <a:endParaRPr lang="de-DE"/>
          </a:p>
        </p:txBody>
      </p:sp>
    </p:spTree>
    <p:extLst>
      <p:ext uri="{BB962C8B-B14F-4D97-AF65-F5344CB8AC3E}">
        <p14:creationId xmlns:p14="http://schemas.microsoft.com/office/powerpoint/2010/main" val="1698678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a:t>
            </a:fld>
            <a:endParaRPr lang="de-DE"/>
          </a:p>
        </p:txBody>
      </p:sp>
    </p:spTree>
    <p:extLst>
      <p:ext uri="{BB962C8B-B14F-4D97-AF65-F5344CB8AC3E}">
        <p14:creationId xmlns:p14="http://schemas.microsoft.com/office/powerpoint/2010/main" val="499497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a:t>
            </a:fld>
            <a:endParaRPr lang="de-DE"/>
          </a:p>
        </p:txBody>
      </p:sp>
    </p:spTree>
    <p:extLst>
      <p:ext uri="{BB962C8B-B14F-4D97-AF65-F5344CB8AC3E}">
        <p14:creationId xmlns:p14="http://schemas.microsoft.com/office/powerpoint/2010/main" val="3992052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a:t>
            </a:fld>
            <a:endParaRPr lang="de-DE"/>
          </a:p>
        </p:txBody>
      </p:sp>
    </p:spTree>
    <p:extLst>
      <p:ext uri="{BB962C8B-B14F-4D97-AF65-F5344CB8AC3E}">
        <p14:creationId xmlns:p14="http://schemas.microsoft.com/office/powerpoint/2010/main" val="303921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4</a:t>
            </a:fld>
            <a:endParaRPr lang="de-DE"/>
          </a:p>
        </p:txBody>
      </p:sp>
    </p:spTree>
    <p:extLst>
      <p:ext uri="{BB962C8B-B14F-4D97-AF65-F5344CB8AC3E}">
        <p14:creationId xmlns:p14="http://schemas.microsoft.com/office/powerpoint/2010/main" val="3050796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5</a:t>
            </a:fld>
            <a:endParaRPr lang="de-DE"/>
          </a:p>
        </p:txBody>
      </p:sp>
    </p:spTree>
    <p:extLst>
      <p:ext uri="{BB962C8B-B14F-4D97-AF65-F5344CB8AC3E}">
        <p14:creationId xmlns:p14="http://schemas.microsoft.com/office/powerpoint/2010/main" val="4230585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6</a:t>
            </a:fld>
            <a:endParaRPr lang="de-DE"/>
          </a:p>
        </p:txBody>
      </p:sp>
    </p:spTree>
    <p:extLst>
      <p:ext uri="{BB962C8B-B14F-4D97-AF65-F5344CB8AC3E}">
        <p14:creationId xmlns:p14="http://schemas.microsoft.com/office/powerpoint/2010/main" val="1180451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7</a:t>
            </a:fld>
            <a:endParaRPr lang="de-DE"/>
          </a:p>
        </p:txBody>
      </p:sp>
    </p:spTree>
    <p:extLst>
      <p:ext uri="{BB962C8B-B14F-4D97-AF65-F5344CB8AC3E}">
        <p14:creationId xmlns:p14="http://schemas.microsoft.com/office/powerpoint/2010/main" val="535828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8</a:t>
            </a:fld>
            <a:endParaRPr lang="de-DE"/>
          </a:p>
        </p:txBody>
      </p:sp>
    </p:spTree>
    <p:extLst>
      <p:ext uri="{BB962C8B-B14F-4D97-AF65-F5344CB8AC3E}">
        <p14:creationId xmlns:p14="http://schemas.microsoft.com/office/powerpoint/2010/main" val="3327580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9</a:t>
            </a:fld>
            <a:endParaRPr lang="de-DE"/>
          </a:p>
        </p:txBody>
      </p:sp>
    </p:spTree>
    <p:extLst>
      <p:ext uri="{BB962C8B-B14F-4D97-AF65-F5344CB8AC3E}">
        <p14:creationId xmlns:p14="http://schemas.microsoft.com/office/powerpoint/2010/main" val="860066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10</a:t>
            </a:fld>
            <a:endParaRPr lang="de-DE"/>
          </a:p>
        </p:txBody>
      </p:sp>
    </p:spTree>
    <p:extLst>
      <p:ext uri="{BB962C8B-B14F-4D97-AF65-F5344CB8AC3E}">
        <p14:creationId xmlns:p14="http://schemas.microsoft.com/office/powerpoint/2010/main" val="1125268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11</a:t>
            </a:fld>
            <a:endParaRPr lang="de-DE"/>
          </a:p>
        </p:txBody>
      </p:sp>
    </p:spTree>
    <p:extLst>
      <p:ext uri="{BB962C8B-B14F-4D97-AF65-F5344CB8AC3E}">
        <p14:creationId xmlns:p14="http://schemas.microsoft.com/office/powerpoint/2010/main" val="2125795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12</a:t>
            </a:fld>
            <a:endParaRPr lang="de-DE"/>
          </a:p>
        </p:txBody>
      </p:sp>
    </p:spTree>
    <p:extLst>
      <p:ext uri="{BB962C8B-B14F-4D97-AF65-F5344CB8AC3E}">
        <p14:creationId xmlns:p14="http://schemas.microsoft.com/office/powerpoint/2010/main" val="21438942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13</a:t>
            </a:fld>
            <a:endParaRPr lang="de-DE"/>
          </a:p>
        </p:txBody>
      </p:sp>
    </p:spTree>
    <p:extLst>
      <p:ext uri="{BB962C8B-B14F-4D97-AF65-F5344CB8AC3E}">
        <p14:creationId xmlns:p14="http://schemas.microsoft.com/office/powerpoint/2010/main" val="66635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14</a:t>
            </a:fld>
            <a:endParaRPr lang="de-DE"/>
          </a:p>
        </p:txBody>
      </p:sp>
    </p:spTree>
    <p:extLst>
      <p:ext uri="{BB962C8B-B14F-4D97-AF65-F5344CB8AC3E}">
        <p14:creationId xmlns:p14="http://schemas.microsoft.com/office/powerpoint/2010/main" val="1946761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15</a:t>
            </a:fld>
            <a:endParaRPr lang="de-DE"/>
          </a:p>
        </p:txBody>
      </p:sp>
    </p:spTree>
    <p:extLst>
      <p:ext uri="{BB962C8B-B14F-4D97-AF65-F5344CB8AC3E}">
        <p14:creationId xmlns:p14="http://schemas.microsoft.com/office/powerpoint/2010/main" val="31580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16</a:t>
            </a:fld>
            <a:endParaRPr lang="de-DE"/>
          </a:p>
        </p:txBody>
      </p:sp>
    </p:spTree>
    <p:extLst>
      <p:ext uri="{BB962C8B-B14F-4D97-AF65-F5344CB8AC3E}">
        <p14:creationId xmlns:p14="http://schemas.microsoft.com/office/powerpoint/2010/main" val="18605812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17</a:t>
            </a:fld>
            <a:endParaRPr lang="de-DE"/>
          </a:p>
        </p:txBody>
      </p:sp>
    </p:spTree>
    <p:extLst>
      <p:ext uri="{BB962C8B-B14F-4D97-AF65-F5344CB8AC3E}">
        <p14:creationId xmlns:p14="http://schemas.microsoft.com/office/powerpoint/2010/main" val="35944493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18</a:t>
            </a:fld>
            <a:endParaRPr lang="de-DE"/>
          </a:p>
        </p:txBody>
      </p:sp>
    </p:spTree>
    <p:extLst>
      <p:ext uri="{BB962C8B-B14F-4D97-AF65-F5344CB8AC3E}">
        <p14:creationId xmlns:p14="http://schemas.microsoft.com/office/powerpoint/2010/main" val="38690688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19</a:t>
            </a:fld>
            <a:endParaRPr lang="de-DE"/>
          </a:p>
        </p:txBody>
      </p:sp>
    </p:spTree>
    <p:extLst>
      <p:ext uri="{BB962C8B-B14F-4D97-AF65-F5344CB8AC3E}">
        <p14:creationId xmlns:p14="http://schemas.microsoft.com/office/powerpoint/2010/main" val="2192518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20</a:t>
            </a:fld>
            <a:endParaRPr lang="de-DE"/>
          </a:p>
        </p:txBody>
      </p:sp>
    </p:spTree>
    <p:extLst>
      <p:ext uri="{BB962C8B-B14F-4D97-AF65-F5344CB8AC3E}">
        <p14:creationId xmlns:p14="http://schemas.microsoft.com/office/powerpoint/2010/main" val="3538327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21</a:t>
            </a:fld>
            <a:endParaRPr lang="de-DE"/>
          </a:p>
        </p:txBody>
      </p:sp>
    </p:spTree>
    <p:extLst>
      <p:ext uri="{BB962C8B-B14F-4D97-AF65-F5344CB8AC3E}">
        <p14:creationId xmlns:p14="http://schemas.microsoft.com/office/powerpoint/2010/main" val="40056626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22</a:t>
            </a:fld>
            <a:endParaRPr lang="de-DE"/>
          </a:p>
        </p:txBody>
      </p:sp>
    </p:spTree>
    <p:extLst>
      <p:ext uri="{BB962C8B-B14F-4D97-AF65-F5344CB8AC3E}">
        <p14:creationId xmlns:p14="http://schemas.microsoft.com/office/powerpoint/2010/main" val="21512339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23</a:t>
            </a:fld>
            <a:endParaRPr lang="de-DE"/>
          </a:p>
        </p:txBody>
      </p:sp>
    </p:spTree>
    <p:extLst>
      <p:ext uri="{BB962C8B-B14F-4D97-AF65-F5344CB8AC3E}">
        <p14:creationId xmlns:p14="http://schemas.microsoft.com/office/powerpoint/2010/main" val="1938941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24</a:t>
            </a:fld>
            <a:endParaRPr lang="de-DE"/>
          </a:p>
        </p:txBody>
      </p:sp>
    </p:spTree>
    <p:extLst>
      <p:ext uri="{BB962C8B-B14F-4D97-AF65-F5344CB8AC3E}">
        <p14:creationId xmlns:p14="http://schemas.microsoft.com/office/powerpoint/2010/main" val="1280124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25</a:t>
            </a:fld>
            <a:endParaRPr lang="de-DE"/>
          </a:p>
        </p:txBody>
      </p:sp>
    </p:spTree>
    <p:extLst>
      <p:ext uri="{BB962C8B-B14F-4D97-AF65-F5344CB8AC3E}">
        <p14:creationId xmlns:p14="http://schemas.microsoft.com/office/powerpoint/2010/main" val="35708718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26</a:t>
            </a:fld>
            <a:endParaRPr lang="de-DE"/>
          </a:p>
        </p:txBody>
      </p:sp>
    </p:spTree>
    <p:extLst>
      <p:ext uri="{BB962C8B-B14F-4D97-AF65-F5344CB8AC3E}">
        <p14:creationId xmlns:p14="http://schemas.microsoft.com/office/powerpoint/2010/main" val="41118474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27</a:t>
            </a:fld>
            <a:endParaRPr lang="de-DE"/>
          </a:p>
        </p:txBody>
      </p:sp>
    </p:spTree>
    <p:extLst>
      <p:ext uri="{BB962C8B-B14F-4D97-AF65-F5344CB8AC3E}">
        <p14:creationId xmlns:p14="http://schemas.microsoft.com/office/powerpoint/2010/main" val="19982321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28</a:t>
            </a:fld>
            <a:endParaRPr lang="de-DE"/>
          </a:p>
        </p:txBody>
      </p:sp>
    </p:spTree>
    <p:extLst>
      <p:ext uri="{BB962C8B-B14F-4D97-AF65-F5344CB8AC3E}">
        <p14:creationId xmlns:p14="http://schemas.microsoft.com/office/powerpoint/2010/main" val="9185995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29</a:t>
            </a:fld>
            <a:endParaRPr lang="de-DE"/>
          </a:p>
        </p:txBody>
      </p:sp>
    </p:spTree>
    <p:extLst>
      <p:ext uri="{BB962C8B-B14F-4D97-AF65-F5344CB8AC3E}">
        <p14:creationId xmlns:p14="http://schemas.microsoft.com/office/powerpoint/2010/main" val="38559114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30</a:t>
            </a:fld>
            <a:endParaRPr lang="de-DE"/>
          </a:p>
        </p:txBody>
      </p:sp>
    </p:spTree>
    <p:extLst>
      <p:ext uri="{BB962C8B-B14F-4D97-AF65-F5344CB8AC3E}">
        <p14:creationId xmlns:p14="http://schemas.microsoft.com/office/powerpoint/2010/main" val="24016231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31</a:t>
            </a:fld>
            <a:endParaRPr lang="de-DE"/>
          </a:p>
        </p:txBody>
      </p:sp>
    </p:spTree>
    <p:extLst>
      <p:ext uri="{BB962C8B-B14F-4D97-AF65-F5344CB8AC3E}">
        <p14:creationId xmlns:p14="http://schemas.microsoft.com/office/powerpoint/2010/main" val="37552725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32</a:t>
            </a:fld>
            <a:endParaRPr lang="de-DE"/>
          </a:p>
        </p:txBody>
      </p:sp>
    </p:spTree>
    <p:extLst>
      <p:ext uri="{BB962C8B-B14F-4D97-AF65-F5344CB8AC3E}">
        <p14:creationId xmlns:p14="http://schemas.microsoft.com/office/powerpoint/2010/main" val="40291289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33</a:t>
            </a:fld>
            <a:endParaRPr lang="de-DE"/>
          </a:p>
        </p:txBody>
      </p:sp>
    </p:spTree>
    <p:extLst>
      <p:ext uri="{BB962C8B-B14F-4D97-AF65-F5344CB8AC3E}">
        <p14:creationId xmlns:p14="http://schemas.microsoft.com/office/powerpoint/2010/main" val="26608587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34</a:t>
            </a:fld>
            <a:endParaRPr lang="de-DE"/>
          </a:p>
        </p:txBody>
      </p:sp>
    </p:spTree>
    <p:extLst>
      <p:ext uri="{BB962C8B-B14F-4D97-AF65-F5344CB8AC3E}">
        <p14:creationId xmlns:p14="http://schemas.microsoft.com/office/powerpoint/2010/main" val="3673653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35</a:t>
            </a:fld>
            <a:endParaRPr lang="de-DE"/>
          </a:p>
        </p:txBody>
      </p:sp>
    </p:spTree>
    <p:extLst>
      <p:ext uri="{BB962C8B-B14F-4D97-AF65-F5344CB8AC3E}">
        <p14:creationId xmlns:p14="http://schemas.microsoft.com/office/powerpoint/2010/main" val="33287547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36</a:t>
            </a:fld>
            <a:endParaRPr lang="de-DE"/>
          </a:p>
        </p:txBody>
      </p:sp>
    </p:spTree>
    <p:extLst>
      <p:ext uri="{BB962C8B-B14F-4D97-AF65-F5344CB8AC3E}">
        <p14:creationId xmlns:p14="http://schemas.microsoft.com/office/powerpoint/2010/main" val="6099930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5BB1B9BC-B254-4618-952A-40B43C37600D}" type="slidenum">
              <a:rPr lang="de-DE" smtClean="0"/>
              <a:t>37</a:t>
            </a:fld>
            <a:endParaRPr lang="de-DE"/>
          </a:p>
        </p:txBody>
      </p:sp>
    </p:spTree>
    <p:extLst>
      <p:ext uri="{BB962C8B-B14F-4D97-AF65-F5344CB8AC3E}">
        <p14:creationId xmlns:p14="http://schemas.microsoft.com/office/powerpoint/2010/main" val="37413644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5A983C3B-7984-436E-96E6-A71AC6B9DE4F}" type="datetime1">
              <a:rPr lang="de-DE" smtClean="0"/>
              <a:t>23.06.2022</a:t>
            </a:fld>
            <a:endParaRPr lang="de-DE"/>
          </a:p>
        </p:txBody>
      </p:sp>
      <p:sp>
        <p:nvSpPr>
          <p:cNvPr id="5" name="Fußzeilenplatzhalter 4"/>
          <p:cNvSpPr>
            <a:spLocks noGrp="1"/>
          </p:cNvSpPr>
          <p:nvPr>
            <p:ph type="ftr" sz="quarter" idx="11"/>
          </p:nvPr>
        </p:nvSpPr>
        <p:spPr/>
        <p:txBody>
          <a:bodyPr/>
          <a:lstStyle/>
          <a:p>
            <a:r>
              <a:rPr lang="de-DE" dirty="0" smtClean="0"/>
              <a:t>Bürgerversammlung 2021</a:t>
            </a:r>
            <a:endParaRPr lang="de-DE" dirty="0"/>
          </a:p>
        </p:txBody>
      </p:sp>
      <p:sp>
        <p:nvSpPr>
          <p:cNvPr id="6"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pic>
        <p:nvPicPr>
          <p:cNvPr id="7" name="Grafik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spTree>
    <p:extLst>
      <p:ext uri="{BB962C8B-B14F-4D97-AF65-F5344CB8AC3E}">
        <p14:creationId xmlns:p14="http://schemas.microsoft.com/office/powerpoint/2010/main" val="4405641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Titelmasterformat durch Klicken bearbeiten</a:t>
            </a:r>
            <a:endParaRPr lang="de-DE" dirty="0"/>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51804F6A-A5A0-48B3-8F49-FFA227C95224}" type="datetime1">
              <a:rPr lang="de-DE" smtClean="0"/>
              <a:t>23.06.2022</a:t>
            </a:fld>
            <a:endParaRPr lang="de-DE"/>
          </a:p>
        </p:txBody>
      </p:sp>
      <p:sp>
        <p:nvSpPr>
          <p:cNvPr id="5" name="Fußzeilenplatzhalter 4"/>
          <p:cNvSpPr>
            <a:spLocks noGrp="1"/>
          </p:cNvSpPr>
          <p:nvPr>
            <p:ph type="ftr" sz="quarter" idx="11"/>
          </p:nvPr>
        </p:nvSpPr>
        <p:spPr/>
        <p:txBody>
          <a:bodyPr/>
          <a:lstStyle/>
          <a:p>
            <a:r>
              <a:rPr lang="de-DE" dirty="0" smtClean="0"/>
              <a:t>Bürgerversammlung 2021</a:t>
            </a:r>
            <a:endParaRPr lang="de-DE" dirty="0"/>
          </a:p>
        </p:txBody>
      </p:sp>
      <p:pic>
        <p:nvPicPr>
          <p:cNvPr id="7" name="Grafik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8" name="Grafik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9"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2191476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de-DE"/>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204307B4-74E8-447D-BC07-0ADBBD21A2C3}" type="datetime1">
              <a:rPr lang="de-DE" smtClean="0"/>
              <a:t>23.06.2022</a:t>
            </a:fld>
            <a:endParaRPr lang="de-DE"/>
          </a:p>
        </p:txBody>
      </p:sp>
      <p:sp>
        <p:nvSpPr>
          <p:cNvPr id="5" name="Fußzeilenplatzhalter 4"/>
          <p:cNvSpPr>
            <a:spLocks noGrp="1"/>
          </p:cNvSpPr>
          <p:nvPr>
            <p:ph type="ftr" sz="quarter" idx="11"/>
          </p:nvPr>
        </p:nvSpPr>
        <p:spPr/>
        <p:txBody>
          <a:bodyPr/>
          <a:lstStyle/>
          <a:p>
            <a:r>
              <a:rPr lang="de-DE" dirty="0" smtClean="0"/>
              <a:t>Bürgerversammlung 2021</a:t>
            </a:r>
            <a:endParaRPr lang="de-DE" dirty="0"/>
          </a:p>
        </p:txBody>
      </p:sp>
      <p:pic>
        <p:nvPicPr>
          <p:cNvPr id="7" name="Grafik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8" name="Grafik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9"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370379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838200" y="1825625"/>
            <a:ext cx="5181600" cy="435133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6172200" y="1825625"/>
            <a:ext cx="5181600" cy="435133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fld id="{9E4C4C23-1966-4117-85B5-A0412849725E}" type="datetime1">
              <a:rPr lang="de-DE" smtClean="0"/>
              <a:t>23.06.2022</a:t>
            </a:fld>
            <a:endParaRPr lang="de-DE"/>
          </a:p>
        </p:txBody>
      </p:sp>
      <p:sp>
        <p:nvSpPr>
          <p:cNvPr id="6" name="Fußzeilenplatzhalter 5"/>
          <p:cNvSpPr>
            <a:spLocks noGrp="1"/>
          </p:cNvSpPr>
          <p:nvPr>
            <p:ph type="ftr" sz="quarter" idx="11"/>
          </p:nvPr>
        </p:nvSpPr>
        <p:spPr/>
        <p:txBody>
          <a:bodyPr/>
          <a:lstStyle/>
          <a:p>
            <a:r>
              <a:rPr lang="de-DE" dirty="0" smtClean="0"/>
              <a:t>Bürgerversammlung 2021</a:t>
            </a:r>
            <a:endParaRPr lang="de-DE" dirty="0"/>
          </a:p>
        </p:txBody>
      </p:sp>
      <p:pic>
        <p:nvPicPr>
          <p:cNvPr id="8" name="Grafik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9" name="Grafik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10"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3160185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smtClean="0"/>
              <a:t>Titelmasterformat durch Klicken bearbeiten</a:t>
            </a:r>
            <a:endParaRPr lang="de-DE"/>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fld id="{EA49F984-92B3-438E-8E05-B62ADFBB728C}" type="datetime1">
              <a:rPr lang="de-DE" smtClean="0"/>
              <a:t>23.06.2022</a:t>
            </a:fld>
            <a:endParaRPr lang="de-DE"/>
          </a:p>
        </p:txBody>
      </p:sp>
      <p:sp>
        <p:nvSpPr>
          <p:cNvPr id="8" name="Fußzeilenplatzhalter 7"/>
          <p:cNvSpPr>
            <a:spLocks noGrp="1"/>
          </p:cNvSpPr>
          <p:nvPr>
            <p:ph type="ftr" sz="quarter" idx="11"/>
          </p:nvPr>
        </p:nvSpPr>
        <p:spPr/>
        <p:txBody>
          <a:bodyPr/>
          <a:lstStyle/>
          <a:p>
            <a:r>
              <a:rPr lang="de-DE" dirty="0" smtClean="0"/>
              <a:t>Bürgerversammlung 2021</a:t>
            </a:r>
            <a:endParaRPr lang="de-DE" dirty="0"/>
          </a:p>
        </p:txBody>
      </p:sp>
      <p:pic>
        <p:nvPicPr>
          <p:cNvPr id="10" name="Grafik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11" name="Grafik 10"/>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12"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2234741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fld id="{A00520A0-51A2-4D96-8DBB-8D3C152A0DC6}" type="datetime1">
              <a:rPr lang="de-DE" smtClean="0"/>
              <a:t>23.06.2022</a:t>
            </a:fld>
            <a:endParaRPr lang="de-DE"/>
          </a:p>
        </p:txBody>
      </p:sp>
      <p:sp>
        <p:nvSpPr>
          <p:cNvPr id="4" name="Fußzeilenplatzhalter 3"/>
          <p:cNvSpPr>
            <a:spLocks noGrp="1"/>
          </p:cNvSpPr>
          <p:nvPr>
            <p:ph type="ftr" sz="quarter" idx="11"/>
          </p:nvPr>
        </p:nvSpPr>
        <p:spPr/>
        <p:txBody>
          <a:bodyPr/>
          <a:lstStyle/>
          <a:p>
            <a:r>
              <a:rPr lang="de-DE" dirty="0" smtClean="0"/>
              <a:t>Bürgerversammlung 2021</a:t>
            </a:r>
            <a:endParaRPr lang="de-DE" dirty="0"/>
          </a:p>
        </p:txBody>
      </p:sp>
      <p:pic>
        <p:nvPicPr>
          <p:cNvPr id="6" name="Grafik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7" name="Grafik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8"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4070050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pic>
        <p:nvPicPr>
          <p:cNvPr id="5" name="Grafik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6" name="Grafik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7"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2272663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DE"/>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p>
            <a:fld id="{08A4EEFF-971A-4446-B13F-6C558BED9BC1}" type="datetime1">
              <a:rPr lang="de-DE" smtClean="0"/>
              <a:t>23.06.2022</a:t>
            </a:fld>
            <a:endParaRPr lang="de-DE"/>
          </a:p>
        </p:txBody>
      </p:sp>
      <p:sp>
        <p:nvSpPr>
          <p:cNvPr id="6" name="Fußzeilenplatzhalter 5"/>
          <p:cNvSpPr>
            <a:spLocks noGrp="1"/>
          </p:cNvSpPr>
          <p:nvPr>
            <p:ph type="ftr" sz="quarter" idx="11"/>
          </p:nvPr>
        </p:nvSpPr>
        <p:spPr/>
        <p:txBody>
          <a:bodyPr/>
          <a:lstStyle/>
          <a:p>
            <a:r>
              <a:rPr lang="de-DE" dirty="0" smtClean="0"/>
              <a:t>Bürgerversammlung 2021</a:t>
            </a:r>
            <a:endParaRPr lang="de-DE" dirty="0"/>
          </a:p>
        </p:txBody>
      </p:sp>
      <p:pic>
        <p:nvPicPr>
          <p:cNvPr id="8" name="Grafik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9" name="Grafik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10"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3103983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DE"/>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p>
            <a:fld id="{38154352-1D94-4A1B-AF2D-C02F81CEA388}" type="datetime1">
              <a:rPr lang="de-DE" smtClean="0"/>
              <a:t>23.06.2022</a:t>
            </a:fld>
            <a:endParaRPr lang="de-DE"/>
          </a:p>
        </p:txBody>
      </p:sp>
      <p:sp>
        <p:nvSpPr>
          <p:cNvPr id="6" name="Fußzeilenplatzhalter 5"/>
          <p:cNvSpPr>
            <a:spLocks noGrp="1"/>
          </p:cNvSpPr>
          <p:nvPr>
            <p:ph type="ftr" sz="quarter" idx="11"/>
          </p:nvPr>
        </p:nvSpPr>
        <p:spPr/>
        <p:txBody>
          <a:bodyPr/>
          <a:lstStyle/>
          <a:p>
            <a:r>
              <a:rPr lang="de-DE" dirty="0" smtClean="0"/>
              <a:t>Bürgerversammlung 2021</a:t>
            </a:r>
            <a:endParaRPr lang="de-DE" dirty="0"/>
          </a:p>
        </p:txBody>
      </p:sp>
      <p:pic>
        <p:nvPicPr>
          <p:cNvPr id="8" name="Grafik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9" name="Grafik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10"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1037514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07A8A894-B224-4543-A3E9-71319589C902}" type="datetime1">
              <a:rPr lang="de-DE" smtClean="0"/>
              <a:t>23.06.2022</a:t>
            </a:fld>
            <a:endParaRPr lang="de-DE"/>
          </a:p>
        </p:txBody>
      </p:sp>
      <p:sp>
        <p:nvSpPr>
          <p:cNvPr id="5" name="Fußzeilenplatzhalter 4"/>
          <p:cNvSpPr>
            <a:spLocks noGrp="1"/>
          </p:cNvSpPr>
          <p:nvPr>
            <p:ph type="ftr" sz="quarter" idx="11"/>
          </p:nvPr>
        </p:nvSpPr>
        <p:spPr/>
        <p:txBody>
          <a:bodyPr/>
          <a:lstStyle/>
          <a:p>
            <a:r>
              <a:rPr lang="de-DE" dirty="0" smtClean="0"/>
              <a:t>Bürgerversammlung 2021</a:t>
            </a:r>
            <a:endParaRPr lang="de-DE" dirty="0"/>
          </a:p>
        </p:txBody>
      </p:sp>
      <p:pic>
        <p:nvPicPr>
          <p:cNvPr id="7" name="Grafik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8" name="Grafik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9"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3574635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145A249C-A6CC-48B8-A15D-0C2940EA3DFB}" type="datetime1">
              <a:rPr lang="de-DE" smtClean="0"/>
              <a:t>23.06.2022</a:t>
            </a:fld>
            <a:endParaRPr lang="de-DE"/>
          </a:p>
        </p:txBody>
      </p:sp>
      <p:sp>
        <p:nvSpPr>
          <p:cNvPr id="5" name="Fußzeilenplatzhalter 4"/>
          <p:cNvSpPr>
            <a:spLocks noGrp="1"/>
          </p:cNvSpPr>
          <p:nvPr>
            <p:ph type="ftr" sz="quarter" idx="11"/>
          </p:nvPr>
        </p:nvSpPr>
        <p:spPr/>
        <p:txBody>
          <a:bodyPr/>
          <a:lstStyle/>
          <a:p>
            <a:r>
              <a:rPr lang="de-DE" dirty="0" smtClean="0"/>
              <a:t>Bürgerversammlung 2021</a:t>
            </a:r>
            <a:endParaRPr lang="de-DE" dirty="0"/>
          </a:p>
        </p:txBody>
      </p:sp>
      <p:pic>
        <p:nvPicPr>
          <p:cNvPr id="7" name="Grafik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8016" y="121222"/>
            <a:ext cx="6449568" cy="903732"/>
          </a:xfrm>
          <a:prstGeom prst="rect">
            <a:avLst/>
          </a:prstGeom>
        </p:spPr>
      </p:pic>
      <p:pic>
        <p:nvPicPr>
          <p:cNvPr id="8" name="Grafik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28999" y="5996350"/>
            <a:ext cx="666270" cy="720000"/>
          </a:xfrm>
          <a:prstGeom prst="rect">
            <a:avLst/>
          </a:prstGeom>
          <a:effectLst/>
        </p:spPr>
      </p:pic>
      <p:sp>
        <p:nvSpPr>
          <p:cNvPr id="9" name="Foliennummernplatzhalter 5"/>
          <p:cNvSpPr>
            <a:spLocks noGrp="1"/>
          </p:cNvSpPr>
          <p:nvPr>
            <p:ph type="sldNum" sz="quarter" idx="12"/>
          </p:nvPr>
        </p:nvSpPr>
        <p:spPr>
          <a:xfrm>
            <a:off x="8610600" y="6356350"/>
            <a:ext cx="2051649" cy="365125"/>
          </a:xfrm>
        </p:spPr>
        <p:txBody>
          <a:bodyPr/>
          <a:lstStyle/>
          <a:p>
            <a:r>
              <a:rPr lang="de-DE" dirty="0" smtClean="0"/>
              <a:t>Seite </a:t>
            </a:r>
            <a:fld id="{E19A91BC-DE0F-4BB7-BBEE-01665E045DA1}" type="slidenum">
              <a:rPr lang="de-DE" smtClean="0"/>
              <a:pPr/>
              <a:t>‹Nr.›</a:t>
            </a:fld>
            <a:endParaRPr lang="de-DE" dirty="0"/>
          </a:p>
        </p:txBody>
      </p:sp>
    </p:spTree>
    <p:extLst>
      <p:ext uri="{BB962C8B-B14F-4D97-AF65-F5344CB8AC3E}">
        <p14:creationId xmlns:p14="http://schemas.microsoft.com/office/powerpoint/2010/main" val="3473325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E536A-0B6E-4FB8-A060-D30B5DC9DFD2}" type="datetime1">
              <a:rPr lang="de-DE" smtClean="0"/>
              <a:t>23.06.2022</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dirty="0" smtClean="0"/>
              <a:t>Bürgerversammlung 2021</a:t>
            </a:r>
            <a:endParaRPr lang="de-DE" dirty="0"/>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A91BC-DE0F-4BB7-BBEE-01665E045DA1}" type="slidenum">
              <a:rPr lang="de-DE" smtClean="0"/>
              <a:t>‹Nr.›</a:t>
            </a:fld>
            <a:endParaRPr lang="de-DE"/>
          </a:p>
        </p:txBody>
      </p:sp>
    </p:spTree>
    <p:extLst>
      <p:ext uri="{BB962C8B-B14F-4D97-AF65-F5344CB8AC3E}">
        <p14:creationId xmlns:p14="http://schemas.microsoft.com/office/powerpoint/2010/main" val="3033815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4.png"/><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3.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microsoft.com/office/2007/relationships/hdphoto" Target="../media/hdphoto1.wdp"/><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23.jp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25.jpeg"/><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27.jpe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hyperlink" Target="https://schwarzenbruck.de/veranstaltungskalender/" TargetMode="External"/><Relationship Id="rId5" Type="http://schemas.openxmlformats.org/officeDocument/2006/relationships/image" Target="../media/image30.jpeg"/><Relationship Id="rId4" Type="http://schemas.openxmlformats.org/officeDocument/2006/relationships/hyperlink" Target="https://schwarzenbruck.de/was-erledige-ich-wo/" TargetMode="Externa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2.xml"/><Relationship Id="rId4" Type="http://schemas.openxmlformats.org/officeDocument/2006/relationships/image" Target="../media/image34.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38.jpe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34.xml"/><Relationship Id="rId5" Type="http://schemas.openxmlformats.org/officeDocument/2006/relationships/image" Target="../media/image40.jpeg"/><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5.xml"/><Relationship Id="rId5" Type="http://schemas.openxmlformats.org/officeDocument/2006/relationships/hyperlink" Target="https://schwarzenbruck.de/baustellen/" TargetMode="External"/><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7.xml"/><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8.xml"/><Relationship Id="rId5" Type="http://schemas.openxmlformats.org/officeDocument/2006/relationships/image" Target="../media/image46.png"/><Relationship Id="rId4" Type="http://schemas.openxmlformats.org/officeDocument/2006/relationships/hyperlink" Target="mailto:gemeinde@schwarzenbruck.de?subject=Terminvereinbarung%20f&#252;r%20Fragen%20B&#252;rgerversammlung%20Onli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4294967295"/>
          </p:nvPr>
        </p:nvSpPr>
        <p:spPr>
          <a:xfrm>
            <a:off x="142875" y="5864826"/>
            <a:ext cx="11249025" cy="723900"/>
          </a:xfrm>
        </p:spPr>
        <p:txBody>
          <a:bodyPr anchor="ctr">
            <a:normAutofit/>
          </a:bodyPr>
          <a:lstStyle/>
          <a:p>
            <a:pPr marL="0" indent="0" algn="ctr">
              <a:buNone/>
            </a:pPr>
            <a:r>
              <a:rPr lang="de-DE" b="1" dirty="0" smtClean="0">
                <a:latin typeface="Verdana" panose="020B0604030504040204" pitchFamily="34" charset="0"/>
                <a:ea typeface="Verdana" panose="020B0604030504040204" pitchFamily="34" charset="0"/>
              </a:rPr>
              <a:t>Herzlich </a:t>
            </a:r>
            <a:r>
              <a:rPr lang="de-DE" b="1" dirty="0">
                <a:latin typeface="Verdana" panose="020B0604030504040204" pitchFamily="34" charset="0"/>
                <a:ea typeface="Verdana" panose="020B0604030504040204" pitchFamily="34" charset="0"/>
              </a:rPr>
              <a:t>Willkommen </a:t>
            </a:r>
            <a:r>
              <a:rPr lang="de-DE" b="1" dirty="0" smtClean="0">
                <a:latin typeface="Verdana" panose="020B0604030504040204" pitchFamily="34" charset="0"/>
                <a:ea typeface="Verdana" panose="020B0604030504040204" pitchFamily="34" charset="0"/>
              </a:rPr>
              <a:t>zur Bürgerversammlung 2021 </a:t>
            </a:r>
            <a:endParaRPr lang="de-DE" b="1" dirty="0">
              <a:latin typeface="Verdana" panose="020B0604030504040204" pitchFamily="34" charset="0"/>
              <a:ea typeface="Verdana" panose="020B0604030504040204" pitchFamily="34" charset="0"/>
            </a:endParaRPr>
          </a:p>
        </p:txBody>
      </p:sp>
      <p:pic>
        <p:nvPicPr>
          <p:cNvPr id="4" name="Grafik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85862" y="1250874"/>
            <a:ext cx="10058400" cy="4457700"/>
          </a:xfrm>
          <a:prstGeom prst="rect">
            <a:avLst/>
          </a:prstGeom>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622532200"/>
      </p:ext>
    </p:extLst>
  </p:cSld>
  <p:clrMapOvr>
    <a:masterClrMapping/>
  </p:clrMapOvr>
  <mc:AlternateContent xmlns:mc="http://schemas.openxmlformats.org/markup-compatibility/2006">
    <mc:Choice xmlns:p14="http://schemas.microsoft.com/office/powerpoint/2010/main" Requires="p14">
      <p:transition spd="slow" p14:dur="800" advTm="7170">
        <p:circle/>
      </p:transition>
    </mc:Choice>
    <mc:Fallback>
      <p:transition spd="slow" advTm="717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4" y="1394274"/>
            <a:ext cx="9109311" cy="4496168"/>
          </a:xfrm>
          <a:prstGeom prst="rect">
            <a:avLst/>
          </a:prstGeom>
        </p:spPr>
      </p:pic>
    </p:spTree>
    <p:custDataLst>
      <p:tags r:id="rId1"/>
    </p:custDataLst>
    <p:extLst>
      <p:ext uri="{BB962C8B-B14F-4D97-AF65-F5344CB8AC3E}">
        <p14:creationId xmlns:p14="http://schemas.microsoft.com/office/powerpoint/2010/main" val="2111449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4"/>
          <p:cNvSpPr>
            <a:spLocks noGrp="1"/>
          </p:cNvSpPr>
          <p:nvPr>
            <p:ph type="dt" sz="half" idx="10"/>
          </p:nvPr>
        </p:nvSpPr>
        <p:spPr/>
        <p:txBody>
          <a:bodyPr/>
          <a:lstStyle/>
          <a:p>
            <a:fld id="{9E4C4C23-1966-4117-85B5-A0412849725E}" type="datetime1">
              <a:rPr lang="de-DE" smtClean="0"/>
              <a:t>23.06.2022</a:t>
            </a:fld>
            <a:endParaRPr lang="de-DE"/>
          </a:p>
        </p:txBody>
      </p:sp>
      <p:sp>
        <p:nvSpPr>
          <p:cNvPr id="6" name="Fußzeilenplatzhalter 5"/>
          <p:cNvSpPr>
            <a:spLocks noGrp="1"/>
          </p:cNvSpPr>
          <p:nvPr>
            <p:ph type="ftr" sz="quarter" idx="11"/>
          </p:nvPr>
        </p:nvSpPr>
        <p:spPr/>
        <p:txBody>
          <a:bodyPr/>
          <a:lstStyle/>
          <a:p>
            <a:r>
              <a:rPr lang="de-DE" dirty="0" smtClean="0"/>
              <a:t>Bürgerversammlung 2021</a:t>
            </a:r>
            <a:endParaRPr lang="de-DE" dirty="0"/>
          </a:p>
        </p:txBody>
      </p:sp>
      <p:sp>
        <p:nvSpPr>
          <p:cNvPr id="7" name="Foliennummernplatzhalter 6"/>
          <p:cNvSpPr>
            <a:spLocks noGrp="1"/>
          </p:cNvSpPr>
          <p:nvPr>
            <p:ph type="sldNum" sz="quarter" idx="12"/>
          </p:nvPr>
        </p:nvSpPr>
        <p:spPr/>
        <p:txBody>
          <a:bodyPr/>
          <a:lstStyle/>
          <a:p>
            <a:r>
              <a:rPr lang="de-DE" smtClean="0"/>
              <a:t>Seite </a:t>
            </a:r>
            <a:fld id="{E19A91BC-DE0F-4BB7-BBEE-01665E045DA1}" type="slidenum">
              <a:rPr lang="de-DE" smtClean="0"/>
              <a:pPr/>
              <a:t>3</a:t>
            </a:fld>
            <a:endParaRPr lang="de-DE" dirty="0"/>
          </a:p>
        </p:txBody>
      </p:sp>
      <p:sp>
        <p:nvSpPr>
          <p:cNvPr id="9" name="Textfeld 8"/>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Einwohner 2021 | </a:t>
            </a:r>
            <a:r>
              <a:rPr lang="de-DE" sz="1400" dirty="0" smtClean="0">
                <a:latin typeface="Verdana" panose="020B0604030504040204" pitchFamily="34" charset="0"/>
                <a:ea typeface="Verdana" panose="020B0604030504040204" pitchFamily="34" charset="0"/>
              </a:rPr>
              <a:t>Stand 31.12.2021</a:t>
            </a:r>
            <a:endParaRPr lang="de-DE" sz="1400" dirty="0">
              <a:latin typeface="Verdana" panose="020B0604030504040204" pitchFamily="34" charset="0"/>
              <a:ea typeface="Verdana" panose="020B0604030504040204" pitchFamily="34" charset="0"/>
            </a:endParaRPr>
          </a:p>
        </p:txBody>
      </p:sp>
      <p:graphicFrame>
        <p:nvGraphicFramePr>
          <p:cNvPr id="10" name="Group 83"/>
          <p:cNvGraphicFramePr>
            <a:graphicFrameLocks noGrp="1"/>
          </p:cNvGraphicFramePr>
          <p:nvPr>
            <p:ph sz="half" idx="4294967295"/>
            <p:extLst>
              <p:ext uri="{D42A27DB-BD31-4B8C-83A1-F6EECF244321}">
                <p14:modId xmlns:p14="http://schemas.microsoft.com/office/powerpoint/2010/main" val="1390478111"/>
              </p:ext>
            </p:extLst>
          </p:nvPr>
        </p:nvGraphicFramePr>
        <p:xfrm>
          <a:off x="2609851" y="1847849"/>
          <a:ext cx="7162800" cy="4510587"/>
        </p:xfrm>
        <a:graphic>
          <a:graphicData uri="http://schemas.openxmlformats.org/drawingml/2006/table">
            <a:tbl>
              <a:tblPr/>
              <a:tblGrid>
                <a:gridCol w="1791037">
                  <a:extLst>
                    <a:ext uri="{9D8B030D-6E8A-4147-A177-3AD203B41FA5}">
                      <a16:colId xmlns:a16="http://schemas.microsoft.com/office/drawing/2014/main" xmlns="" val="20000"/>
                    </a:ext>
                  </a:extLst>
                </a:gridCol>
                <a:gridCol w="1791038">
                  <a:extLst>
                    <a:ext uri="{9D8B030D-6E8A-4147-A177-3AD203B41FA5}">
                      <a16:colId xmlns:a16="http://schemas.microsoft.com/office/drawing/2014/main" xmlns="" val="20001"/>
                    </a:ext>
                  </a:extLst>
                </a:gridCol>
                <a:gridCol w="1789688">
                  <a:extLst>
                    <a:ext uri="{9D8B030D-6E8A-4147-A177-3AD203B41FA5}">
                      <a16:colId xmlns:a16="http://schemas.microsoft.com/office/drawing/2014/main" xmlns="" val="20002"/>
                    </a:ext>
                  </a:extLst>
                </a:gridCol>
                <a:gridCol w="1791037">
                  <a:extLst>
                    <a:ext uri="{9D8B030D-6E8A-4147-A177-3AD203B41FA5}">
                      <a16:colId xmlns:a16="http://schemas.microsoft.com/office/drawing/2014/main" xmlns="" val="20003"/>
                    </a:ext>
                  </a:extLst>
                </a:gridCol>
              </a:tblGrid>
              <a:tr h="447172">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01.12.2020</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01.12.2021</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Differenz</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87653">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20000"/>
                        </a:spcBef>
                        <a:spcAft>
                          <a:spcPct val="0"/>
                        </a:spcAft>
                        <a:buClrTx/>
                        <a:buSzTx/>
                        <a:buFontTx/>
                        <a:buNone/>
                        <a:tabLst/>
                      </a:pPr>
                      <a:r>
                        <a:rPr kumimoji="0" lang="de-DE" altLang="de-DE" sz="1200" b="1" i="0" u="none" strike="noStrike" cap="none" normalizeH="0" baseline="0" dirty="0" smtClean="0">
                          <a:ln>
                            <a:noFill/>
                          </a:ln>
                          <a:solidFill>
                            <a:schemeClr val="tx1"/>
                          </a:solidFill>
                          <a:effectLst/>
                          <a:latin typeface="Verdana" panose="020B0604030504040204" pitchFamily="34" charset="0"/>
                        </a:rPr>
                        <a:t>Gemeinde gesamt</a:t>
                      </a:r>
                      <a:endParaRPr kumimoji="0" lang="de-DE" altLang="de-DE" sz="1200" b="1" i="0" u="none" strike="noStrike" cap="none" normalizeH="0" baseline="0" dirty="0">
                        <a:ln>
                          <a:noFill/>
                        </a:ln>
                        <a:solidFill>
                          <a:schemeClr val="tx1"/>
                        </a:solidFill>
                        <a:effectLst/>
                        <a:latin typeface="Verdana" panose="020B0604030504040204" pitchFamily="34" charset="0"/>
                      </a:endParaRP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C987"/>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20000"/>
                        </a:spcBef>
                        <a:spcAft>
                          <a:spcPct val="0"/>
                        </a:spcAft>
                        <a:buClrTx/>
                        <a:buSzTx/>
                        <a:buFontTx/>
                        <a:buNone/>
                        <a:tabLst/>
                      </a:pPr>
                      <a:r>
                        <a:rPr kumimoji="0" lang="de-DE" altLang="de-DE" sz="1200" b="1" i="0" u="none" strike="noStrike" cap="none" normalizeH="0" baseline="0" dirty="0" smtClean="0">
                          <a:ln>
                            <a:noFill/>
                          </a:ln>
                          <a:solidFill>
                            <a:schemeClr val="tx1"/>
                          </a:solidFill>
                          <a:effectLst/>
                          <a:latin typeface="Verdana" panose="020B0604030504040204" pitchFamily="34" charset="0"/>
                        </a:rPr>
                        <a:t>8.419</a:t>
                      </a:r>
                      <a:endParaRPr kumimoji="0" lang="de-DE" altLang="de-DE" sz="1200" b="1"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C987"/>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20000"/>
                        </a:spcBef>
                        <a:spcAft>
                          <a:spcPct val="0"/>
                        </a:spcAft>
                        <a:buClrTx/>
                        <a:buSzTx/>
                        <a:buFontTx/>
                        <a:buNone/>
                        <a:tabLst/>
                      </a:pPr>
                      <a:r>
                        <a:rPr kumimoji="0" lang="de-DE" altLang="de-DE" sz="1200" b="1" i="0" u="none" strike="noStrike" cap="none" normalizeH="0" baseline="0" dirty="0" smtClean="0">
                          <a:ln>
                            <a:noFill/>
                          </a:ln>
                          <a:solidFill>
                            <a:schemeClr val="tx1"/>
                          </a:solidFill>
                          <a:effectLst/>
                          <a:latin typeface="Verdana" panose="020B0604030504040204" pitchFamily="34" charset="0"/>
                        </a:rPr>
                        <a:t>8.456</a:t>
                      </a:r>
                      <a:endParaRPr kumimoji="0" lang="de-DE" altLang="de-DE" sz="1200" b="1"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C987"/>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20000"/>
                        </a:spcBef>
                        <a:spcAft>
                          <a:spcPct val="0"/>
                        </a:spcAft>
                        <a:buClrTx/>
                        <a:buSzTx/>
                        <a:buFontTx/>
                        <a:buNone/>
                        <a:tabLst/>
                      </a:pPr>
                      <a:r>
                        <a:rPr kumimoji="0" lang="de-DE" altLang="de-DE" sz="1200" b="1" i="0" u="none" strike="noStrike" cap="none" normalizeH="0" baseline="0" dirty="0" smtClean="0">
                          <a:ln>
                            <a:noFill/>
                          </a:ln>
                          <a:solidFill>
                            <a:schemeClr val="tx1"/>
                          </a:solidFill>
                          <a:effectLst/>
                          <a:latin typeface="Verdana" panose="020B0604030504040204" pitchFamily="34" charset="0"/>
                        </a:rPr>
                        <a:t>+37</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C987"/>
                    </a:solidFill>
                  </a:tcPr>
                </a:tc>
                <a:extLst>
                  <a:ext uri="{0D108BD9-81ED-4DB2-BD59-A6C34878D82A}">
                    <a16:rowId xmlns:a16="http://schemas.microsoft.com/office/drawing/2014/main" xmlns="" val="10001"/>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Ochenbruck</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1.560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19</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1.620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11</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+ 60</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Schwarzenbruck</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2.456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15</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2.450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24</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- 6</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Gsteinach</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1.131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15</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1.133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14</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+ 2 </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702710">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a:ln>
                            <a:noFill/>
                          </a:ln>
                          <a:solidFill>
                            <a:schemeClr val="tx1"/>
                          </a:solidFill>
                          <a:effectLst/>
                          <a:latin typeface="Verdana" panose="020B0604030504040204" pitchFamily="34" charset="0"/>
                        </a:rPr>
                        <a:t>Rummelsberg</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accent2">
                              <a:lumMod val="75000"/>
                            </a:schemeClr>
                          </a:solidFill>
                          <a:effectLst/>
                          <a:latin typeface="Verdana" panose="020B0604030504040204" pitchFamily="34" charset="0"/>
                        </a:rPr>
                        <a:t>NWS</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kern="1200" cap="none" normalizeH="0" baseline="0" dirty="0" smtClean="0">
                          <a:ln>
                            <a:noFill/>
                          </a:ln>
                          <a:solidFill>
                            <a:schemeClr val="tx1"/>
                          </a:solidFill>
                          <a:effectLst/>
                          <a:latin typeface="Verdana" panose="020B0604030504040204" pitchFamily="34" charset="0"/>
                          <a:ea typeface="+mn-ea"/>
                          <a:cs typeface="+mn-cs"/>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816</a:t>
                      </a:r>
                      <a:endParaRPr kumimoji="0" lang="de-DE" altLang="de-DE" sz="1200" b="0" i="0" u="none" strike="noStrike" cap="none" normalizeH="0" baseline="0" dirty="0">
                        <a:ln>
                          <a:noFill/>
                        </a:ln>
                        <a:solidFill>
                          <a:schemeClr val="tx1"/>
                        </a:solidFill>
                        <a:effectLst/>
                        <a:latin typeface="Verdana" panose="020B060403050404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accent2">
                              <a:lumMod val="75000"/>
                            </a:schemeClr>
                          </a:solidFill>
                          <a:effectLst/>
                          <a:latin typeface="Verdana" panose="020B0604030504040204" pitchFamily="34" charset="0"/>
                        </a:rPr>
                        <a:t>254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7</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821</a:t>
                      </a:r>
                      <a:endParaRPr kumimoji="0" lang="de-DE" altLang="de-DE" sz="1200" b="0" i="0" u="none" strike="noStrike" cap="none" normalizeH="0" baseline="0" dirty="0">
                        <a:ln>
                          <a:noFill/>
                        </a:ln>
                        <a:solidFill>
                          <a:schemeClr val="tx1"/>
                        </a:solidFill>
                        <a:effectLst/>
                        <a:latin typeface="Verdana" panose="020B060403050404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accent2">
                              <a:lumMod val="75000"/>
                            </a:schemeClr>
                          </a:solidFill>
                          <a:effectLst/>
                          <a:latin typeface="Verdana" panose="020B0604030504040204" pitchFamily="34" charset="0"/>
                        </a:rPr>
                        <a:t>237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5</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+ 5</a:t>
                      </a:r>
                      <a:endParaRPr kumimoji="0" lang="de-DE" altLang="de-DE" sz="1200" b="0" i="0" u="none" strike="noStrike" cap="none" normalizeH="0" baseline="0" dirty="0">
                        <a:ln>
                          <a:noFill/>
                        </a:ln>
                        <a:solidFill>
                          <a:schemeClr val="tx1"/>
                        </a:solidFill>
                        <a:effectLst/>
                        <a:latin typeface="Verdana" panose="020B060403050404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kern="1200" cap="none" normalizeH="0" baseline="0" dirty="0">
                          <a:ln>
                            <a:noFill/>
                          </a:ln>
                          <a:solidFill>
                            <a:srgbClr val="FF0000"/>
                          </a:solidFill>
                          <a:effectLst/>
                          <a:latin typeface="Verdana" panose="020B0604030504040204" pitchFamily="34" charset="0"/>
                          <a:ea typeface="+mn-ea"/>
                          <a:cs typeface="+mn-cs"/>
                        </a:rPr>
                        <a:t> </a:t>
                      </a:r>
                      <a:r>
                        <a:rPr kumimoji="0" lang="de-DE" altLang="de-DE" sz="1200" b="0" i="0" u="none" strike="noStrike" kern="1200" cap="none" normalizeH="0" baseline="0" dirty="0">
                          <a:ln>
                            <a:noFill/>
                          </a:ln>
                          <a:solidFill>
                            <a:schemeClr val="accent2">
                              <a:lumMod val="75000"/>
                            </a:schemeClr>
                          </a:solidFill>
                          <a:effectLst/>
                          <a:latin typeface="Verdana" panose="020B0604030504040204" pitchFamily="34" charset="0"/>
                          <a:ea typeface="+mn-ea"/>
                          <a:cs typeface="+mn-cs"/>
                        </a:rPr>
                        <a:t>- </a:t>
                      </a:r>
                      <a:r>
                        <a:rPr kumimoji="0" lang="de-DE" altLang="de-DE" sz="1200" b="0" i="0" u="none" strike="noStrike" kern="1200" cap="none" normalizeH="0" baseline="0" dirty="0" smtClean="0">
                          <a:ln>
                            <a:noFill/>
                          </a:ln>
                          <a:solidFill>
                            <a:schemeClr val="accent2">
                              <a:lumMod val="75000"/>
                            </a:schemeClr>
                          </a:solidFill>
                          <a:effectLst/>
                          <a:latin typeface="Verdana" panose="020B0604030504040204" pitchFamily="34" charset="0"/>
                          <a:ea typeface="+mn-ea"/>
                          <a:cs typeface="+mn-cs"/>
                        </a:rPr>
                        <a:t>17</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err="1" smtClean="0">
                          <a:ln>
                            <a:noFill/>
                          </a:ln>
                          <a:solidFill>
                            <a:schemeClr val="tx1"/>
                          </a:solidFill>
                          <a:effectLst/>
                          <a:latin typeface="Verdana" panose="020B0604030504040204" pitchFamily="34" charset="0"/>
                        </a:rPr>
                        <a:t>Altenthann</a:t>
                      </a:r>
                      <a:endParaRPr kumimoji="0" lang="de-DE" altLang="de-DE" sz="1200" b="0" i="0" u="none" strike="noStrike" cap="none" normalizeH="0" baseline="0" dirty="0" smtClean="0">
                        <a:ln>
                          <a:noFill/>
                        </a:ln>
                        <a:solidFill>
                          <a:schemeClr val="tx1"/>
                        </a:solidFill>
                        <a:effectLst/>
                        <a:latin typeface="Verdana" panose="020B060403050404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661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3</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669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5</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+ 8</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Lindelburg</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1.208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8</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1.187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10</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a:ln>
                            <a:noFill/>
                          </a:ln>
                          <a:solidFill>
                            <a:schemeClr val="tx1"/>
                          </a:solidFill>
                          <a:effectLst/>
                          <a:latin typeface="Verdana" panose="020B0604030504040204" pitchFamily="34" charset="0"/>
                        </a:rPr>
                        <a:t> </a:t>
                      </a:r>
                      <a:r>
                        <a:rPr kumimoji="0" lang="de-DE" altLang="de-DE" sz="1200" b="0" i="0" u="none" strike="noStrike" cap="none" normalizeH="0" baseline="0" dirty="0" smtClean="0">
                          <a:ln>
                            <a:noFill/>
                          </a:ln>
                          <a:solidFill>
                            <a:schemeClr val="tx1"/>
                          </a:solidFill>
                          <a:effectLst/>
                          <a:latin typeface="Verdana" panose="020B0604030504040204" pitchFamily="34" charset="0"/>
                        </a:rPr>
                        <a:t>- 21</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86486">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err="1" smtClean="0">
                          <a:ln>
                            <a:noFill/>
                          </a:ln>
                          <a:solidFill>
                            <a:schemeClr val="tx1"/>
                          </a:solidFill>
                          <a:effectLst/>
                          <a:latin typeface="Verdana" panose="020B0604030504040204" pitchFamily="34" charset="0"/>
                        </a:rPr>
                        <a:t>Pfeifferhütte</a:t>
                      </a:r>
                      <a:endParaRPr kumimoji="0" lang="de-DE" altLang="de-DE" sz="1200" b="0" i="0" u="none" strike="noStrike" cap="none" normalizeH="0" baseline="0" dirty="0" smtClean="0">
                        <a:ln>
                          <a:noFill/>
                        </a:ln>
                        <a:solidFill>
                          <a:schemeClr val="tx1"/>
                        </a:solidFill>
                        <a:effectLst/>
                        <a:latin typeface="Verdana" panose="020B060403050404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de-DE" altLang="de-DE" sz="1200" b="0" i="0" u="none" strike="noStrike" cap="none" normalizeH="0" baseline="0" dirty="0" smtClean="0">
                          <a:ln>
                            <a:noFill/>
                          </a:ln>
                          <a:solidFill>
                            <a:schemeClr val="tx1"/>
                          </a:solidFill>
                          <a:effectLst/>
                          <a:latin typeface="Verdana" panose="020B0604030504040204" pitchFamily="34" charset="0"/>
                        </a:rPr>
                        <a:t>Geburten</a:t>
                      </a:r>
                    </a:p>
                  </a:txBody>
                  <a:tcPr marT="45711" marB="457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587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6</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576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7</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de-DE" altLang="de-DE" sz="1200" b="0" i="0" u="none" strike="noStrike" cap="none" normalizeH="0" baseline="0" dirty="0" smtClean="0">
                          <a:ln>
                            <a:noFill/>
                          </a:ln>
                          <a:solidFill>
                            <a:schemeClr val="tx1"/>
                          </a:solidFill>
                          <a:effectLst/>
                          <a:latin typeface="Verdana" panose="020B0604030504040204" pitchFamily="34" charset="0"/>
                        </a:rPr>
                        <a:t>- 11</a:t>
                      </a:r>
                      <a:endParaRPr kumimoji="0" lang="de-DE" altLang="de-DE" sz="1200" b="0" i="0" u="none" strike="noStrike" cap="none" normalizeH="0" baseline="0" dirty="0">
                        <a:ln>
                          <a:noFill/>
                        </a:ln>
                        <a:solidFill>
                          <a:schemeClr val="tx1"/>
                        </a:solidFill>
                        <a:effectLst/>
                        <a:latin typeface="Verdana" panose="020B0604030504040204" pitchFamily="34"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bl>
          </a:graphicData>
        </a:graphic>
      </p:graphicFrame>
    </p:spTree>
    <p:custDataLst>
      <p:tags r:id="rId1"/>
    </p:custDataLst>
    <p:extLst>
      <p:ext uri="{BB962C8B-B14F-4D97-AF65-F5344CB8AC3E}">
        <p14:creationId xmlns:p14="http://schemas.microsoft.com/office/powerpoint/2010/main" val="13141794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4</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Finanzen 2021 | </a:t>
            </a:r>
            <a:r>
              <a:rPr lang="de-DE" sz="1400" dirty="0" smtClean="0">
                <a:latin typeface="Verdana" panose="020B0604030504040204" pitchFamily="34" charset="0"/>
                <a:ea typeface="Verdana" panose="020B0604030504040204" pitchFamily="34" charset="0"/>
              </a:rPr>
              <a:t>Stand 31.12.2021</a:t>
            </a:r>
            <a:endParaRPr lang="de-DE" sz="1400" dirty="0">
              <a:latin typeface="Verdana" panose="020B0604030504040204" pitchFamily="34" charset="0"/>
              <a:ea typeface="Verdana" panose="020B0604030504040204" pitchFamily="34" charset="0"/>
            </a:endParaRPr>
          </a:p>
        </p:txBody>
      </p:sp>
      <p:sp>
        <p:nvSpPr>
          <p:cNvPr id="6" name="Rechteck 5"/>
          <p:cNvSpPr/>
          <p:nvPr/>
        </p:nvSpPr>
        <p:spPr>
          <a:xfrm>
            <a:off x="1647825" y="1997839"/>
            <a:ext cx="9353550" cy="2985433"/>
          </a:xfrm>
          <a:prstGeom prst="rect">
            <a:avLst/>
          </a:prstGeom>
        </p:spPr>
        <p:txBody>
          <a:bodyPr wrap="square">
            <a:spAutoFit/>
          </a:bodyPr>
          <a:lstStyle/>
          <a:p>
            <a:pPr>
              <a:lnSpc>
                <a:spcPct val="150000"/>
              </a:lnSpc>
            </a:pPr>
            <a:r>
              <a:rPr lang="de-DE" altLang="de-DE" sz="1600" dirty="0">
                <a:latin typeface="Verdana" panose="020B0604030504040204" pitchFamily="34" charset="0"/>
                <a:ea typeface="Verdana" panose="020B0604030504040204" pitchFamily="34" charset="0"/>
              </a:rPr>
              <a:t>Schuldenstand | 31.12.2021				</a:t>
            </a:r>
            <a:r>
              <a:rPr lang="de-DE" altLang="de-DE" sz="1600" dirty="0" smtClean="0">
                <a:latin typeface="Verdana" panose="020B0604030504040204" pitchFamily="34" charset="0"/>
                <a:ea typeface="Verdana" panose="020B0604030504040204" pitchFamily="34" charset="0"/>
              </a:rPr>
              <a:t>  3.486.227,10 </a:t>
            </a:r>
            <a:r>
              <a:rPr lang="de-DE" altLang="de-DE" sz="1600" dirty="0">
                <a:latin typeface="Verdana" panose="020B0604030504040204" pitchFamily="34" charset="0"/>
                <a:ea typeface="Verdana" panose="020B0604030504040204" pitchFamily="34" charset="0"/>
              </a:rPr>
              <a:t>€</a:t>
            </a:r>
          </a:p>
          <a:p>
            <a:pPr>
              <a:lnSpc>
                <a:spcPct val="150000"/>
              </a:lnSpc>
            </a:pPr>
            <a:r>
              <a:rPr lang="de-DE" altLang="de-DE" sz="1600" dirty="0" smtClean="0">
                <a:latin typeface="Verdana" panose="020B0604030504040204" pitchFamily="34" charset="0"/>
                <a:ea typeface="Verdana" panose="020B0604030504040204" pitchFamily="34" charset="0"/>
              </a:rPr>
              <a:t>Pro-Kopf-Verschuldung | 31.12.2021</a:t>
            </a:r>
            <a:r>
              <a:rPr lang="de-DE" altLang="de-DE" sz="1600" dirty="0">
                <a:latin typeface="Verdana" panose="020B0604030504040204" pitchFamily="34" charset="0"/>
                <a:ea typeface="Verdana" panose="020B0604030504040204" pitchFamily="34" charset="0"/>
              </a:rPr>
              <a:t>	       	</a:t>
            </a:r>
            <a:r>
              <a:rPr lang="de-DE" altLang="de-DE" sz="1600" dirty="0" smtClean="0">
                <a:latin typeface="Verdana" panose="020B0604030504040204" pitchFamily="34" charset="0"/>
                <a:ea typeface="Verdana" panose="020B0604030504040204" pitchFamily="34" charset="0"/>
              </a:rPr>
              <a:t>	411,65 € /Einwohner</a:t>
            </a:r>
            <a:endParaRPr lang="de-DE" altLang="de-DE" sz="1600" dirty="0">
              <a:latin typeface="Verdana" panose="020B0604030504040204" pitchFamily="34" charset="0"/>
              <a:ea typeface="Verdana" panose="020B0604030504040204" pitchFamily="34" charset="0"/>
            </a:endParaRPr>
          </a:p>
          <a:p>
            <a:pPr>
              <a:lnSpc>
                <a:spcPct val="150000"/>
              </a:lnSpc>
            </a:pPr>
            <a:r>
              <a:rPr lang="de-DE" altLang="de-DE" sz="1600" dirty="0">
                <a:latin typeface="Verdana" panose="020B0604030504040204" pitchFamily="34" charset="0"/>
                <a:ea typeface="Verdana" panose="020B0604030504040204" pitchFamily="34" charset="0"/>
              </a:rPr>
              <a:t>Durchschnitt vergleichbare Gemeinden   	</a:t>
            </a:r>
            <a:r>
              <a:rPr lang="de-DE" altLang="de-DE" sz="1600" dirty="0" smtClean="0">
                <a:latin typeface="Verdana" panose="020B0604030504040204" pitchFamily="34" charset="0"/>
                <a:ea typeface="Verdana" panose="020B0604030504040204" pitchFamily="34" charset="0"/>
              </a:rPr>
              <a:t>		651,00 € /Einwohner</a:t>
            </a:r>
            <a:endParaRPr lang="de-DE" altLang="de-DE" sz="1600" dirty="0">
              <a:latin typeface="Verdana" panose="020B0604030504040204" pitchFamily="34" charset="0"/>
              <a:ea typeface="Verdana" panose="020B0604030504040204" pitchFamily="34" charset="0"/>
            </a:endParaRPr>
          </a:p>
          <a:p>
            <a:pPr>
              <a:lnSpc>
                <a:spcPct val="150000"/>
              </a:lnSpc>
              <a:spcBef>
                <a:spcPts val="1200"/>
              </a:spcBef>
            </a:pPr>
            <a:r>
              <a:rPr lang="de-DE" altLang="de-DE" sz="1600" dirty="0">
                <a:latin typeface="Verdana" panose="020B0604030504040204" pitchFamily="34" charset="0"/>
                <a:ea typeface="Verdana" panose="020B0604030504040204" pitchFamily="34" charset="0"/>
              </a:rPr>
              <a:t>Rücklage </a:t>
            </a:r>
            <a:r>
              <a:rPr lang="de-DE" altLang="de-DE" sz="1600" dirty="0" smtClean="0">
                <a:latin typeface="Verdana" panose="020B0604030504040204" pitchFamily="34" charset="0"/>
                <a:ea typeface="Verdana" panose="020B0604030504040204" pitchFamily="34" charset="0"/>
              </a:rPr>
              <a:t>| 31.12.2021 		             </a:t>
            </a:r>
            <a:r>
              <a:rPr lang="de-DE" altLang="de-DE" sz="1600" dirty="0">
                <a:latin typeface="Verdana" panose="020B0604030504040204" pitchFamily="34" charset="0"/>
                <a:ea typeface="Verdana" panose="020B0604030504040204" pitchFamily="34" charset="0"/>
              </a:rPr>
              <a:t>		</a:t>
            </a:r>
            <a:r>
              <a:rPr lang="de-DE" altLang="de-DE" sz="1600" dirty="0" smtClean="0">
                <a:latin typeface="Verdana" panose="020B0604030504040204" pitchFamily="34" charset="0"/>
                <a:ea typeface="Verdana" panose="020B0604030504040204" pitchFamily="34" charset="0"/>
              </a:rPr>
              <a:t> 5.188.441,50 €</a:t>
            </a:r>
            <a:endParaRPr lang="de-DE" altLang="de-DE" sz="1600" dirty="0">
              <a:latin typeface="Verdana" panose="020B0604030504040204" pitchFamily="34" charset="0"/>
              <a:ea typeface="Verdana" panose="020B0604030504040204" pitchFamily="34" charset="0"/>
            </a:endParaRPr>
          </a:p>
          <a:p>
            <a:pPr>
              <a:lnSpc>
                <a:spcPct val="150000"/>
              </a:lnSpc>
            </a:pPr>
            <a:r>
              <a:rPr lang="de-DE" altLang="de-DE" sz="1600" dirty="0">
                <a:latin typeface="Verdana" panose="020B0604030504040204" pitchFamily="34" charset="0"/>
                <a:ea typeface="Verdana" panose="020B0604030504040204" pitchFamily="34" charset="0"/>
              </a:rPr>
              <a:t>Mindestrücklage wäre</a:t>
            </a:r>
            <a:r>
              <a:rPr lang="de-DE" altLang="de-DE" sz="1600" dirty="0">
                <a:solidFill>
                  <a:srgbClr val="FF0000"/>
                </a:solidFill>
                <a:latin typeface="Verdana" panose="020B0604030504040204" pitchFamily="34" charset="0"/>
                <a:ea typeface="Verdana" panose="020B0604030504040204" pitchFamily="34" charset="0"/>
              </a:rPr>
              <a:t>			</a:t>
            </a:r>
            <a:r>
              <a:rPr lang="de-DE" altLang="de-DE" sz="1600" dirty="0" smtClean="0">
                <a:solidFill>
                  <a:srgbClr val="FF0000"/>
                </a:solidFill>
                <a:latin typeface="Verdana" panose="020B0604030504040204" pitchFamily="34" charset="0"/>
                <a:ea typeface="Verdana" panose="020B0604030504040204" pitchFamily="34" charset="0"/>
              </a:rPr>
              <a:t>		    </a:t>
            </a:r>
            <a:r>
              <a:rPr lang="de-DE" altLang="de-DE" sz="1600" dirty="0" smtClean="0">
                <a:latin typeface="Verdana" panose="020B0604030504040204" pitchFamily="34" charset="0"/>
                <a:ea typeface="Verdana" panose="020B0604030504040204" pitchFamily="34" charset="0"/>
              </a:rPr>
              <a:t>177.770,00 €</a:t>
            </a:r>
            <a:endParaRPr lang="de-DE" altLang="de-DE" sz="1600" dirty="0">
              <a:latin typeface="Verdana" panose="020B0604030504040204" pitchFamily="34" charset="0"/>
              <a:ea typeface="Verdana" panose="020B0604030504040204" pitchFamily="34" charset="0"/>
            </a:endParaRPr>
          </a:p>
          <a:p>
            <a:pPr>
              <a:lnSpc>
                <a:spcPct val="150000"/>
              </a:lnSpc>
              <a:spcBef>
                <a:spcPts val="1200"/>
              </a:spcBef>
            </a:pPr>
            <a:r>
              <a:rPr lang="de-DE" altLang="de-DE" sz="1600" dirty="0" smtClean="0">
                <a:latin typeface="Verdana" panose="020B0604030504040204" pitchFamily="34" charset="0"/>
                <a:ea typeface="Verdana" panose="020B0604030504040204" pitchFamily="34" charset="0"/>
              </a:rPr>
              <a:t>Verwaltungshaushalt (</a:t>
            </a:r>
            <a:r>
              <a:rPr lang="de-DE" altLang="de-DE" sz="1600" dirty="0" err="1" smtClean="0">
                <a:latin typeface="Verdana" panose="020B0604030504040204" pitchFamily="34" charset="0"/>
                <a:ea typeface="Verdana" panose="020B0604030504040204" pitchFamily="34" charset="0"/>
              </a:rPr>
              <a:t>VwHH</a:t>
            </a:r>
            <a:r>
              <a:rPr lang="de-DE" altLang="de-DE" sz="1600" dirty="0" smtClean="0">
                <a:latin typeface="Verdana" panose="020B0604030504040204" pitchFamily="34" charset="0"/>
                <a:ea typeface="Verdana" panose="020B0604030504040204" pitchFamily="34" charset="0"/>
              </a:rPr>
              <a:t>) </a:t>
            </a:r>
            <a:r>
              <a:rPr lang="de-DE" altLang="de-DE" sz="1600" dirty="0">
                <a:latin typeface="Verdana" panose="020B0604030504040204" pitchFamily="34" charset="0"/>
                <a:ea typeface="Verdana" panose="020B0604030504040204" pitchFamily="34" charset="0"/>
              </a:rPr>
              <a:t>2020			</a:t>
            </a:r>
            <a:r>
              <a:rPr lang="de-DE" altLang="de-DE" sz="1600" dirty="0" smtClean="0">
                <a:latin typeface="Verdana" panose="020B0604030504040204" pitchFamily="34" charset="0"/>
                <a:ea typeface="Verdana" panose="020B0604030504040204" pitchFamily="34" charset="0"/>
              </a:rPr>
              <a:t>	18.749.620,00 </a:t>
            </a:r>
            <a:r>
              <a:rPr lang="de-DE" altLang="de-DE" sz="1600" dirty="0">
                <a:latin typeface="Verdana" panose="020B0604030504040204" pitchFamily="34" charset="0"/>
                <a:ea typeface="Verdana" panose="020B0604030504040204" pitchFamily="34" charset="0"/>
              </a:rPr>
              <a:t>€</a:t>
            </a:r>
          </a:p>
          <a:p>
            <a:pPr>
              <a:lnSpc>
                <a:spcPct val="150000"/>
              </a:lnSpc>
            </a:pPr>
            <a:r>
              <a:rPr lang="de-DE" altLang="de-DE" sz="1600" dirty="0" smtClean="0">
                <a:latin typeface="Verdana" panose="020B0604030504040204" pitchFamily="34" charset="0"/>
                <a:ea typeface="Verdana" panose="020B0604030504040204" pitchFamily="34" charset="0"/>
              </a:rPr>
              <a:t>Vermögenshaushalt (</a:t>
            </a:r>
            <a:r>
              <a:rPr lang="de-DE" altLang="de-DE" sz="1600" dirty="0" err="1" smtClean="0">
                <a:latin typeface="Verdana" panose="020B0604030504040204" pitchFamily="34" charset="0"/>
                <a:ea typeface="Verdana" panose="020B0604030504040204" pitchFamily="34" charset="0"/>
              </a:rPr>
              <a:t>VmHH</a:t>
            </a:r>
            <a:r>
              <a:rPr lang="de-DE" altLang="de-DE" sz="1600" dirty="0" smtClean="0">
                <a:latin typeface="Verdana" panose="020B0604030504040204" pitchFamily="34" charset="0"/>
                <a:ea typeface="Verdana" panose="020B0604030504040204" pitchFamily="34" charset="0"/>
              </a:rPr>
              <a:t>) </a:t>
            </a:r>
            <a:r>
              <a:rPr lang="de-DE" altLang="de-DE" sz="1600" dirty="0">
                <a:latin typeface="Verdana" panose="020B0604030504040204" pitchFamily="34" charset="0"/>
                <a:ea typeface="Verdana" panose="020B0604030504040204" pitchFamily="34" charset="0"/>
              </a:rPr>
              <a:t>2020			 </a:t>
            </a:r>
            <a:r>
              <a:rPr lang="de-DE" altLang="de-DE" sz="1600" dirty="0" smtClean="0">
                <a:latin typeface="Verdana" panose="020B0604030504040204" pitchFamily="34" charset="0"/>
                <a:ea typeface="Verdana" panose="020B0604030504040204" pitchFamily="34" charset="0"/>
              </a:rPr>
              <a:t>	  6.947.210,00 </a:t>
            </a:r>
            <a:r>
              <a:rPr lang="de-DE" altLang="de-DE" sz="1600" dirty="0">
                <a:latin typeface="Verdana" panose="020B0604030504040204" pitchFamily="34" charset="0"/>
                <a:ea typeface="Verdana" panose="020B0604030504040204" pitchFamily="34" charset="0"/>
              </a:rPr>
              <a:t>€</a:t>
            </a:r>
            <a:endParaRPr lang="de-DE" sz="1600" dirty="0">
              <a:latin typeface="Verdana" panose="020B0604030504040204" pitchFamily="34" charset="0"/>
              <a:ea typeface="Verdana" panose="020B0604030504040204" pitchFamily="34" charset="0"/>
            </a:endParaRPr>
          </a:p>
        </p:txBody>
      </p:sp>
    </p:spTree>
    <p:custDataLst>
      <p:tags r:id="rId1"/>
    </p:custDataLst>
    <p:extLst>
      <p:ext uri="{BB962C8B-B14F-4D97-AF65-F5344CB8AC3E}">
        <p14:creationId xmlns:p14="http://schemas.microsoft.com/office/powerpoint/2010/main" val="308145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5</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Einnahmen 2021 | </a:t>
            </a:r>
            <a:r>
              <a:rPr lang="de-DE" sz="1400" dirty="0" smtClean="0">
                <a:latin typeface="Verdana" panose="020B0604030504040204" pitchFamily="34" charset="0"/>
                <a:ea typeface="Verdana" panose="020B0604030504040204" pitchFamily="34" charset="0"/>
              </a:rPr>
              <a:t>Stand 31.12.2021</a:t>
            </a:r>
            <a:endParaRPr lang="de-DE" sz="1400" dirty="0">
              <a:latin typeface="Verdana" panose="020B0604030504040204" pitchFamily="34" charset="0"/>
              <a:ea typeface="Verdana" panose="020B0604030504040204" pitchFamily="34" charset="0"/>
            </a:endParaRPr>
          </a:p>
        </p:txBody>
      </p:sp>
      <p:sp>
        <p:nvSpPr>
          <p:cNvPr id="6" name="Rechteck 5"/>
          <p:cNvSpPr/>
          <p:nvPr/>
        </p:nvSpPr>
        <p:spPr>
          <a:xfrm>
            <a:off x="1647825" y="1997839"/>
            <a:ext cx="9353550" cy="3672800"/>
          </a:xfrm>
          <a:prstGeom prst="rect">
            <a:avLst/>
          </a:prstGeom>
        </p:spPr>
        <p:txBody>
          <a:bodyPr wrap="square">
            <a:spAutoFit/>
          </a:bodyPr>
          <a:lstStyle/>
          <a:p>
            <a:pPr>
              <a:lnSpc>
                <a:spcPct val="150000"/>
              </a:lnSpc>
            </a:pPr>
            <a:r>
              <a:rPr lang="de-DE" altLang="de-DE" sz="1600" dirty="0" smtClean="0">
                <a:latin typeface="Verdana" panose="020B0604030504040204" pitchFamily="34" charset="0"/>
                <a:ea typeface="Verdana" panose="020B0604030504040204" pitchFamily="34" charset="0"/>
              </a:rPr>
              <a:t>Einkommensteuerbeteiligung</a:t>
            </a:r>
            <a:r>
              <a:rPr lang="de-DE" altLang="de-DE" sz="1600" dirty="0">
                <a:latin typeface="Verdana" panose="020B0604030504040204" pitchFamily="34" charset="0"/>
                <a:ea typeface="Verdana" panose="020B0604030504040204" pitchFamily="34" charset="0"/>
              </a:rPr>
              <a:t>	       	</a:t>
            </a:r>
            <a:r>
              <a:rPr lang="de-DE" altLang="de-DE" sz="1600" dirty="0" smtClean="0">
                <a:latin typeface="Verdana" panose="020B0604030504040204" pitchFamily="34" charset="0"/>
                <a:ea typeface="Verdana" panose="020B0604030504040204" pitchFamily="34" charset="0"/>
              </a:rPr>
              <a:t>		  5,85 Mio. €</a:t>
            </a:r>
            <a:endParaRPr lang="de-DE" altLang="de-DE" sz="1600" dirty="0">
              <a:latin typeface="Verdana" panose="020B0604030504040204" pitchFamily="34" charset="0"/>
              <a:ea typeface="Verdana" panose="020B0604030504040204" pitchFamily="34" charset="0"/>
            </a:endParaRPr>
          </a:p>
          <a:p>
            <a:pPr>
              <a:lnSpc>
                <a:spcPct val="150000"/>
              </a:lnSpc>
            </a:pPr>
            <a:r>
              <a:rPr lang="de-DE" altLang="de-DE" sz="1600" dirty="0" smtClean="0">
                <a:latin typeface="Verdana" panose="020B0604030504040204" pitchFamily="34" charset="0"/>
                <a:ea typeface="Verdana" panose="020B0604030504040204" pitchFamily="34" charset="0"/>
              </a:rPr>
              <a:t>Gewerbesteuer						  3,55 Mio. €</a:t>
            </a:r>
          </a:p>
          <a:p>
            <a:pPr>
              <a:lnSpc>
                <a:spcPct val="150000"/>
              </a:lnSpc>
            </a:pPr>
            <a:r>
              <a:rPr lang="de-DE" altLang="de-DE" sz="1600" dirty="0" smtClean="0">
                <a:latin typeface="Verdana" panose="020B0604030504040204" pitchFamily="34" charset="0"/>
                <a:ea typeface="Verdana" panose="020B0604030504040204" pitchFamily="34" charset="0"/>
              </a:rPr>
              <a:t>Grundsteuer						  0,90 Mio. €</a:t>
            </a:r>
          </a:p>
          <a:p>
            <a:pPr>
              <a:lnSpc>
                <a:spcPct val="150000"/>
              </a:lnSpc>
              <a:spcBef>
                <a:spcPts val="800"/>
              </a:spcBef>
            </a:pPr>
            <a:r>
              <a:rPr lang="de-DE" altLang="de-DE" sz="1600" dirty="0" smtClean="0">
                <a:latin typeface="Verdana" panose="020B0604030504040204" pitchFamily="34" charset="0"/>
                <a:ea typeface="Verdana" panose="020B0604030504040204" pitchFamily="34" charset="0"/>
              </a:rPr>
              <a:t>Schlüsselzuweisungen					  1,72 Mio. €</a:t>
            </a:r>
          </a:p>
          <a:p>
            <a:pPr>
              <a:lnSpc>
                <a:spcPct val="150000"/>
              </a:lnSpc>
            </a:pPr>
            <a:r>
              <a:rPr lang="de-DE" altLang="de-DE" sz="1600" dirty="0" smtClean="0">
                <a:latin typeface="Verdana" panose="020B0604030504040204" pitchFamily="34" charset="0"/>
                <a:ea typeface="Verdana" panose="020B0604030504040204" pitchFamily="34" charset="0"/>
              </a:rPr>
              <a:t>Zuschüsse Kita | Betriebskosten				  2,09 Mio. €</a:t>
            </a:r>
          </a:p>
          <a:p>
            <a:pPr>
              <a:lnSpc>
                <a:spcPct val="150000"/>
              </a:lnSpc>
            </a:pPr>
            <a:r>
              <a:rPr lang="de-DE" altLang="de-DE" sz="1600" dirty="0" smtClean="0">
                <a:latin typeface="Verdana" panose="020B0604030504040204" pitchFamily="34" charset="0"/>
                <a:ea typeface="Verdana" panose="020B0604030504040204" pitchFamily="34" charset="0"/>
              </a:rPr>
              <a:t>Rücklagenentnahme					  2,00 Mio. €</a:t>
            </a:r>
          </a:p>
          <a:p>
            <a:pPr>
              <a:lnSpc>
                <a:spcPct val="150000"/>
              </a:lnSpc>
            </a:pPr>
            <a:r>
              <a:rPr lang="de-DE" altLang="de-DE" sz="1600" dirty="0" smtClean="0">
                <a:latin typeface="Verdana" panose="020B0604030504040204" pitchFamily="34" charset="0"/>
                <a:ea typeface="Verdana" panose="020B0604030504040204" pitchFamily="34" charset="0"/>
              </a:rPr>
              <a:t>Wasserverbrauchsgebühren				  0,85 Mio. €</a:t>
            </a:r>
          </a:p>
          <a:p>
            <a:pPr>
              <a:lnSpc>
                <a:spcPct val="150000"/>
              </a:lnSpc>
              <a:spcBef>
                <a:spcPts val="1200"/>
              </a:spcBef>
            </a:pPr>
            <a:r>
              <a:rPr lang="de-DE" altLang="de-DE" sz="1600" b="1" dirty="0" smtClean="0">
                <a:latin typeface="Verdana" panose="020B0604030504040204" pitchFamily="34" charset="0"/>
                <a:ea typeface="Verdana" panose="020B0604030504040204" pitchFamily="34" charset="0"/>
              </a:rPr>
              <a:t>Gesamt							16,96 Mio. </a:t>
            </a:r>
            <a:r>
              <a:rPr lang="de-DE" altLang="de-DE" sz="1600" b="1" dirty="0">
                <a:latin typeface="Verdana" panose="020B0604030504040204" pitchFamily="34" charset="0"/>
                <a:ea typeface="Verdana" panose="020B0604030504040204" pitchFamily="34" charset="0"/>
              </a:rPr>
              <a:t>€</a:t>
            </a:r>
          </a:p>
          <a:p>
            <a:pPr>
              <a:lnSpc>
                <a:spcPct val="150000"/>
              </a:lnSpc>
            </a:pPr>
            <a:r>
              <a:rPr lang="de-DE" altLang="de-DE" sz="1600" dirty="0" smtClean="0">
                <a:latin typeface="Verdana" panose="020B0604030504040204" pitchFamily="34" charset="0"/>
                <a:ea typeface="Verdana" panose="020B0604030504040204" pitchFamily="34" charset="0"/>
              </a:rPr>
              <a:t> </a:t>
            </a:r>
            <a:endParaRPr lang="de-DE" sz="1600" dirty="0">
              <a:latin typeface="Verdana" panose="020B0604030504040204" pitchFamily="34" charset="0"/>
              <a:ea typeface="Verdana" panose="020B0604030504040204" pitchFamily="34" charset="0"/>
            </a:endParaRPr>
          </a:p>
        </p:txBody>
      </p:sp>
      <p:cxnSp>
        <p:nvCxnSpPr>
          <p:cNvPr id="8" name="Gerader Verbinder 7"/>
          <p:cNvCxnSpPr/>
          <p:nvPr/>
        </p:nvCxnSpPr>
        <p:spPr>
          <a:xfrm flipV="1">
            <a:off x="1654474" y="4797511"/>
            <a:ext cx="7981950"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524035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6</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Ausgaben 2021 | </a:t>
            </a:r>
            <a:r>
              <a:rPr lang="de-DE" sz="1400" dirty="0" smtClean="0">
                <a:latin typeface="Verdana" panose="020B0604030504040204" pitchFamily="34" charset="0"/>
                <a:ea typeface="Verdana" panose="020B0604030504040204" pitchFamily="34" charset="0"/>
              </a:rPr>
              <a:t>Stand 31.12.2021</a:t>
            </a:r>
            <a:endParaRPr lang="de-DE" sz="1400" dirty="0">
              <a:latin typeface="Verdana" panose="020B0604030504040204" pitchFamily="34" charset="0"/>
              <a:ea typeface="Verdana" panose="020B0604030504040204" pitchFamily="34" charset="0"/>
            </a:endParaRPr>
          </a:p>
        </p:txBody>
      </p:sp>
      <p:sp>
        <p:nvSpPr>
          <p:cNvPr id="6" name="Rechteck 5"/>
          <p:cNvSpPr/>
          <p:nvPr/>
        </p:nvSpPr>
        <p:spPr>
          <a:xfrm>
            <a:off x="1647825" y="1997839"/>
            <a:ext cx="9353550" cy="3570208"/>
          </a:xfrm>
          <a:prstGeom prst="rect">
            <a:avLst/>
          </a:prstGeom>
        </p:spPr>
        <p:txBody>
          <a:bodyPr wrap="square">
            <a:spAutoFit/>
          </a:bodyPr>
          <a:lstStyle/>
          <a:p>
            <a:pPr>
              <a:lnSpc>
                <a:spcPct val="150000"/>
              </a:lnSpc>
            </a:pPr>
            <a:r>
              <a:rPr lang="de-DE" altLang="de-DE" sz="1600" dirty="0" smtClean="0">
                <a:latin typeface="Verdana" panose="020B0604030504040204" pitchFamily="34" charset="0"/>
                <a:ea typeface="Verdana" panose="020B0604030504040204" pitchFamily="34" charset="0"/>
              </a:rPr>
              <a:t>Kreisumlage 44,5 % 	        	 	           		4,27 Mio. € </a:t>
            </a:r>
          </a:p>
          <a:p>
            <a:pPr>
              <a:lnSpc>
                <a:spcPct val="150000"/>
              </a:lnSpc>
            </a:pPr>
            <a:r>
              <a:rPr lang="de-DE" altLang="de-DE" sz="1600" dirty="0" smtClean="0">
                <a:latin typeface="Verdana" panose="020B0604030504040204" pitchFamily="34" charset="0"/>
                <a:ea typeface="Verdana" panose="020B0604030504040204" pitchFamily="34" charset="0"/>
              </a:rPr>
              <a:t>Tiefbau – Ausbau Hauptstraße BA 1				1,10 Mio. €</a:t>
            </a:r>
          </a:p>
          <a:p>
            <a:pPr>
              <a:lnSpc>
                <a:spcPct val="150000"/>
              </a:lnSpc>
            </a:pPr>
            <a:r>
              <a:rPr lang="de-DE" altLang="de-DE" sz="1600" dirty="0" smtClean="0">
                <a:latin typeface="Verdana" panose="020B0604030504040204" pitchFamily="34" charset="0"/>
                <a:ea typeface="Verdana" panose="020B0604030504040204" pitchFamily="34" charset="0"/>
              </a:rPr>
              <a:t>Betriebskostenzuschüsse Kita				2,80 Mio. €</a:t>
            </a:r>
          </a:p>
          <a:p>
            <a:pPr>
              <a:lnSpc>
                <a:spcPct val="150000"/>
              </a:lnSpc>
            </a:pPr>
            <a:r>
              <a:rPr lang="de-DE" altLang="de-DE" sz="1600" dirty="0" smtClean="0">
                <a:latin typeface="Verdana" panose="020B0604030504040204" pitchFamily="34" charset="0"/>
                <a:ea typeface="Verdana" panose="020B0604030504040204" pitchFamily="34" charset="0"/>
              </a:rPr>
              <a:t>Personalkosten			 			4,09 Mio. €</a:t>
            </a:r>
          </a:p>
          <a:p>
            <a:pPr>
              <a:lnSpc>
                <a:spcPct val="150000"/>
              </a:lnSpc>
            </a:pPr>
            <a:r>
              <a:rPr lang="de-DE" altLang="de-DE" sz="1600" dirty="0" smtClean="0">
                <a:latin typeface="Verdana" panose="020B0604030504040204" pitchFamily="34" charset="0"/>
                <a:ea typeface="Verdana" panose="020B0604030504040204" pitchFamily="34" charset="0"/>
              </a:rPr>
              <a:t>Tilgung von Krediten					0,41 Mio. €</a:t>
            </a:r>
          </a:p>
          <a:p>
            <a:pPr>
              <a:lnSpc>
                <a:spcPct val="150000"/>
              </a:lnSpc>
            </a:pPr>
            <a:r>
              <a:rPr lang="de-DE" altLang="de-DE" sz="1600" dirty="0" smtClean="0">
                <a:latin typeface="Verdana" panose="020B0604030504040204" pitchFamily="34" charset="0"/>
                <a:ea typeface="Verdana" panose="020B0604030504040204" pitchFamily="34" charset="0"/>
              </a:rPr>
              <a:t>Investitionszuschuss Ev. Kita Schwarzenbruck		0,35 Mio. €</a:t>
            </a:r>
          </a:p>
          <a:p>
            <a:pPr>
              <a:lnSpc>
                <a:spcPct val="150000"/>
              </a:lnSpc>
            </a:pPr>
            <a:r>
              <a:rPr lang="de-DE" altLang="de-DE" sz="1600" dirty="0" smtClean="0">
                <a:latin typeface="Verdana" panose="020B0604030504040204" pitchFamily="34" charset="0"/>
                <a:ea typeface="Verdana" panose="020B0604030504040204" pitchFamily="34" charset="0"/>
              </a:rPr>
              <a:t>Unterhalt Straßen und Wege				0,39 Mio. €</a:t>
            </a:r>
          </a:p>
          <a:p>
            <a:pPr>
              <a:lnSpc>
                <a:spcPct val="150000"/>
              </a:lnSpc>
              <a:spcBef>
                <a:spcPts val="1200"/>
              </a:spcBef>
            </a:pPr>
            <a:r>
              <a:rPr lang="de-DE" altLang="de-DE" sz="1600" b="1" dirty="0" smtClean="0">
                <a:latin typeface="Verdana" panose="020B0604030504040204" pitchFamily="34" charset="0"/>
                <a:ea typeface="Verdana" panose="020B0604030504040204" pitchFamily="34" charset="0"/>
              </a:rPr>
              <a:t>Gesamt						          13,41 Mio. </a:t>
            </a:r>
            <a:r>
              <a:rPr lang="de-DE" altLang="de-DE" sz="1600" b="1" dirty="0">
                <a:latin typeface="Verdana" panose="020B0604030504040204" pitchFamily="34" charset="0"/>
                <a:ea typeface="Verdana" panose="020B0604030504040204" pitchFamily="34" charset="0"/>
              </a:rPr>
              <a:t>€</a:t>
            </a:r>
          </a:p>
          <a:p>
            <a:pPr>
              <a:lnSpc>
                <a:spcPct val="150000"/>
              </a:lnSpc>
            </a:pPr>
            <a:r>
              <a:rPr lang="de-DE" altLang="de-DE" sz="1600" dirty="0" smtClean="0">
                <a:latin typeface="Verdana" panose="020B0604030504040204" pitchFamily="34" charset="0"/>
                <a:ea typeface="Verdana" panose="020B0604030504040204" pitchFamily="34" charset="0"/>
              </a:rPr>
              <a:t> </a:t>
            </a:r>
            <a:endParaRPr lang="de-DE" sz="1600" dirty="0">
              <a:latin typeface="Verdana" panose="020B0604030504040204" pitchFamily="34" charset="0"/>
              <a:ea typeface="Verdana" panose="020B0604030504040204" pitchFamily="34" charset="0"/>
            </a:endParaRPr>
          </a:p>
        </p:txBody>
      </p:sp>
      <p:cxnSp>
        <p:nvCxnSpPr>
          <p:cNvPr id="8" name="Gerader Verbinder 7"/>
          <p:cNvCxnSpPr/>
          <p:nvPr/>
        </p:nvCxnSpPr>
        <p:spPr>
          <a:xfrm flipV="1">
            <a:off x="1647825" y="4676775"/>
            <a:ext cx="7981950"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88022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7</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Gebühren 2021| </a:t>
            </a:r>
            <a:r>
              <a:rPr lang="de-DE" sz="1400" dirty="0" smtClean="0">
                <a:latin typeface="Verdana" panose="020B0604030504040204" pitchFamily="34" charset="0"/>
                <a:ea typeface="Verdana" panose="020B0604030504040204" pitchFamily="34" charset="0"/>
              </a:rPr>
              <a:t>Stand 31.12.2021</a:t>
            </a:r>
            <a:endParaRPr lang="de-DE" sz="1400" dirty="0">
              <a:latin typeface="Verdana" panose="020B0604030504040204" pitchFamily="34" charset="0"/>
              <a:ea typeface="Verdana" panose="020B0604030504040204" pitchFamily="34" charset="0"/>
            </a:endParaRPr>
          </a:p>
        </p:txBody>
      </p:sp>
      <p:sp>
        <p:nvSpPr>
          <p:cNvPr id="6" name="Rechteck 5"/>
          <p:cNvSpPr/>
          <p:nvPr/>
        </p:nvSpPr>
        <p:spPr>
          <a:xfrm>
            <a:off x="838200" y="1997839"/>
            <a:ext cx="10191751" cy="3877985"/>
          </a:xfrm>
          <a:prstGeom prst="rect">
            <a:avLst/>
          </a:prstGeom>
        </p:spPr>
        <p:txBody>
          <a:bodyPr wrap="square">
            <a:spAutoFit/>
          </a:bodyPr>
          <a:lstStyle/>
          <a:p>
            <a:pPr>
              <a:lnSpc>
                <a:spcPct val="150000"/>
              </a:lnSpc>
            </a:pPr>
            <a:r>
              <a:rPr lang="de-DE" altLang="de-DE" sz="1600" b="1" dirty="0" smtClean="0">
                <a:latin typeface="Verdana" panose="020B0604030504040204" pitchFamily="34" charset="0"/>
                <a:ea typeface="Verdana" panose="020B0604030504040204" pitchFamily="34" charset="0"/>
              </a:rPr>
              <a:t>Wassergebühren</a:t>
            </a:r>
            <a:r>
              <a:rPr lang="de-DE" altLang="de-DE" sz="1600" dirty="0" smtClean="0">
                <a:latin typeface="Verdana" panose="020B0604030504040204" pitchFamily="34" charset="0"/>
                <a:ea typeface="Verdana" panose="020B0604030504040204" pitchFamily="34" charset="0"/>
              </a:rPr>
              <a:t> </a:t>
            </a:r>
            <a:r>
              <a:rPr lang="de-DE" altLang="de-DE" sz="1600" dirty="0" smtClean="0">
                <a:solidFill>
                  <a:srgbClr val="FF0000"/>
                </a:solidFill>
                <a:latin typeface="Verdana" panose="020B0604030504040204" pitchFamily="34" charset="0"/>
                <a:ea typeface="Verdana" panose="020B0604030504040204" pitchFamily="34" charset="0"/>
              </a:rPr>
              <a:t/>
            </a:r>
            <a:br>
              <a:rPr lang="de-DE" altLang="de-DE" sz="1600" dirty="0" smtClean="0">
                <a:solidFill>
                  <a:srgbClr val="FF0000"/>
                </a:solidFill>
                <a:latin typeface="Verdana" panose="020B0604030504040204" pitchFamily="34" charset="0"/>
                <a:ea typeface="Verdana" panose="020B0604030504040204" pitchFamily="34" charset="0"/>
              </a:rPr>
            </a:br>
            <a:r>
              <a:rPr lang="de-DE" altLang="de-DE" sz="1600" dirty="0" smtClean="0">
                <a:latin typeface="Verdana" panose="020B0604030504040204" pitchFamily="34" charset="0"/>
                <a:ea typeface="Verdana" panose="020B0604030504040204" pitchFamily="34" charset="0"/>
              </a:rPr>
              <a:t>01.01.2021 bis 31.12.2022   			</a:t>
            </a:r>
            <a:r>
              <a:rPr lang="de-DE" altLang="de-DE" sz="1600" b="1" dirty="0" smtClean="0">
                <a:latin typeface="Verdana" panose="020B0604030504040204" pitchFamily="34" charset="0"/>
                <a:ea typeface="Verdana" panose="020B0604030504040204" pitchFamily="34" charset="0"/>
              </a:rPr>
              <a:t>1,55€</a:t>
            </a:r>
            <a:r>
              <a:rPr lang="de-DE" altLang="de-DE" sz="1600" dirty="0" smtClean="0">
                <a:latin typeface="Verdana" panose="020B0604030504040204" pitchFamily="34" charset="0"/>
                <a:ea typeface="Verdana" panose="020B0604030504040204" pitchFamily="34" charset="0"/>
              </a:rPr>
              <a:t> / cbm netto</a:t>
            </a:r>
          </a:p>
          <a:p>
            <a:pPr>
              <a:lnSpc>
                <a:spcPct val="150000"/>
              </a:lnSpc>
              <a:spcBef>
                <a:spcPts val="600"/>
              </a:spcBef>
            </a:pPr>
            <a:r>
              <a:rPr lang="de-DE" altLang="de-DE" sz="1600" i="1" dirty="0" smtClean="0">
                <a:latin typeface="Verdana" panose="020B0604030504040204" pitchFamily="34" charset="0"/>
                <a:ea typeface="Verdana" panose="020B0604030504040204" pitchFamily="34" charset="0"/>
              </a:rPr>
              <a:t>Schmutzwasser KZV:</a:t>
            </a:r>
          </a:p>
          <a:p>
            <a:pPr>
              <a:lnSpc>
                <a:spcPct val="150000"/>
              </a:lnSpc>
            </a:pPr>
            <a:r>
              <a:rPr lang="de-DE" altLang="de-DE" sz="1600" dirty="0" smtClean="0">
                <a:latin typeface="Verdana" panose="020B0604030504040204" pitchFamily="34" charset="0"/>
                <a:ea typeface="Verdana" panose="020B0604030504040204" pitchFamily="34" charset="0"/>
              </a:rPr>
              <a:t>01.01.2018 bis 31.12.2021: 			</a:t>
            </a:r>
            <a:r>
              <a:rPr lang="de-DE" altLang="de-DE" sz="1600" b="1" dirty="0" smtClean="0">
                <a:latin typeface="Verdana" panose="020B0604030504040204" pitchFamily="34" charset="0"/>
                <a:ea typeface="Verdana" panose="020B0604030504040204" pitchFamily="34" charset="0"/>
              </a:rPr>
              <a:t>1,93 € </a:t>
            </a:r>
            <a:r>
              <a:rPr lang="de-DE" altLang="de-DE" sz="1600" dirty="0" smtClean="0">
                <a:latin typeface="Verdana" panose="020B0604030504040204" pitchFamily="34" charset="0"/>
                <a:ea typeface="Verdana" panose="020B0604030504040204" pitchFamily="34" charset="0"/>
              </a:rPr>
              <a:t>/ cbm</a:t>
            </a:r>
          </a:p>
          <a:p>
            <a:pPr>
              <a:lnSpc>
                <a:spcPct val="150000"/>
              </a:lnSpc>
              <a:spcBef>
                <a:spcPts val="600"/>
              </a:spcBef>
            </a:pPr>
            <a:r>
              <a:rPr lang="de-DE" altLang="de-DE" sz="1600" i="1" dirty="0" smtClean="0">
                <a:latin typeface="Verdana" panose="020B0604030504040204" pitchFamily="34" charset="0"/>
                <a:ea typeface="Verdana" panose="020B0604030504040204" pitchFamily="34" charset="0"/>
              </a:rPr>
              <a:t>Niederschlagswasser KZV:</a:t>
            </a:r>
          </a:p>
          <a:p>
            <a:pPr>
              <a:lnSpc>
                <a:spcPct val="150000"/>
              </a:lnSpc>
            </a:pPr>
            <a:r>
              <a:rPr lang="de-DE" altLang="de-DE" sz="1600" dirty="0" smtClean="0">
                <a:latin typeface="Verdana" panose="020B0604030504040204" pitchFamily="34" charset="0"/>
                <a:ea typeface="Verdana" panose="020B0604030504040204" pitchFamily="34" charset="0"/>
              </a:rPr>
              <a:t>01.01.2018 bis 31.12.2021: 			</a:t>
            </a:r>
            <a:r>
              <a:rPr lang="de-DE" altLang="de-DE" sz="1600" b="1" dirty="0" smtClean="0">
                <a:latin typeface="Verdana" panose="020B0604030504040204" pitchFamily="34" charset="0"/>
                <a:ea typeface="Verdana" panose="020B0604030504040204" pitchFamily="34" charset="0"/>
              </a:rPr>
              <a:t>0,65 €</a:t>
            </a:r>
            <a:r>
              <a:rPr lang="de-DE" altLang="de-DE" sz="1600" dirty="0" smtClean="0">
                <a:latin typeface="Verdana" panose="020B0604030504040204" pitchFamily="34" charset="0"/>
                <a:ea typeface="Verdana" panose="020B0604030504040204" pitchFamily="34" charset="0"/>
              </a:rPr>
              <a:t> pro qm </a:t>
            </a:r>
            <a:r>
              <a:rPr lang="de-DE" altLang="de-DE" sz="1600" dirty="0" err="1" smtClean="0">
                <a:latin typeface="Verdana" panose="020B0604030504040204" pitchFamily="34" charset="0"/>
                <a:ea typeface="Verdana" panose="020B0604030504040204" pitchFamily="34" charset="0"/>
              </a:rPr>
              <a:t>bef</a:t>
            </a:r>
            <a:r>
              <a:rPr lang="de-DE" altLang="de-DE" sz="1600" dirty="0" smtClean="0">
                <a:latin typeface="Verdana" panose="020B0604030504040204" pitchFamily="34" charset="0"/>
                <a:ea typeface="Verdana" panose="020B0604030504040204" pitchFamily="34" charset="0"/>
              </a:rPr>
              <a:t>. Fläche</a:t>
            </a:r>
          </a:p>
          <a:p>
            <a:pPr>
              <a:lnSpc>
                <a:spcPct val="150000"/>
              </a:lnSpc>
              <a:spcBef>
                <a:spcPts val="2400"/>
              </a:spcBef>
            </a:pPr>
            <a:r>
              <a:rPr lang="de-DE" altLang="de-DE" sz="1600" b="1" dirty="0" smtClean="0">
                <a:latin typeface="Verdana" panose="020B0604030504040204" pitchFamily="34" charset="0"/>
                <a:ea typeface="Verdana" panose="020B0604030504040204" pitchFamily="34" charset="0"/>
              </a:rPr>
              <a:t>Strom</a:t>
            </a:r>
            <a:r>
              <a:rPr lang="de-DE" altLang="de-DE" sz="1600" dirty="0" smtClean="0">
                <a:latin typeface="Verdana" panose="020B0604030504040204" pitchFamily="34" charset="0"/>
                <a:ea typeface="Verdana" panose="020B0604030504040204" pitchFamily="34" charset="0"/>
              </a:rPr>
              <a:t> </a:t>
            </a:r>
            <a:br>
              <a:rPr lang="de-DE" altLang="de-DE" sz="1600" dirty="0" smtClean="0">
                <a:latin typeface="Verdana" panose="020B0604030504040204" pitchFamily="34" charset="0"/>
                <a:ea typeface="Verdana" panose="020B0604030504040204" pitchFamily="34" charset="0"/>
              </a:rPr>
            </a:br>
            <a:r>
              <a:rPr lang="de-DE" altLang="de-DE" sz="1600" b="1" dirty="0" smtClean="0">
                <a:latin typeface="Verdana" panose="020B0604030504040204" pitchFamily="34" charset="0"/>
                <a:ea typeface="Verdana" panose="020B0604030504040204" pitchFamily="34" charset="0"/>
              </a:rPr>
              <a:t>Gas</a:t>
            </a:r>
            <a:r>
              <a:rPr lang="de-DE" altLang="de-DE" sz="1600" dirty="0" smtClean="0">
                <a:latin typeface="Verdana" panose="020B0604030504040204" pitchFamily="34" charset="0"/>
                <a:ea typeface="Verdana" panose="020B0604030504040204" pitchFamily="34" charset="0"/>
              </a:rPr>
              <a:t> </a:t>
            </a:r>
            <a:br>
              <a:rPr lang="de-DE" altLang="de-DE" sz="1600" dirty="0" smtClean="0">
                <a:latin typeface="Verdana" panose="020B0604030504040204" pitchFamily="34" charset="0"/>
                <a:ea typeface="Verdana" panose="020B0604030504040204" pitchFamily="34" charset="0"/>
              </a:rPr>
            </a:br>
            <a:r>
              <a:rPr lang="de-DE" altLang="de-DE" sz="1600" dirty="0" smtClean="0">
                <a:latin typeface="Verdana" panose="020B0604030504040204" pitchFamily="34" charset="0"/>
                <a:ea typeface="Verdana" panose="020B0604030504040204" pitchFamily="34" charset="0"/>
              </a:rPr>
              <a:t> </a:t>
            </a:r>
            <a:endParaRPr lang="de-DE" sz="1600" dirty="0">
              <a:latin typeface="Verdana" panose="020B0604030504040204" pitchFamily="34" charset="0"/>
              <a:ea typeface="Verdana" panose="020B0604030504040204" pitchFamily="34" charset="0"/>
            </a:endParaRPr>
          </a:p>
        </p:txBody>
      </p:sp>
      <p:sp>
        <p:nvSpPr>
          <p:cNvPr id="7" name="Pfeil nach rechts 6"/>
          <p:cNvSpPr/>
          <p:nvPr/>
        </p:nvSpPr>
        <p:spPr>
          <a:xfrm>
            <a:off x="2625811" y="4753232"/>
            <a:ext cx="1713471" cy="65079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p:cNvSpPr/>
          <p:nvPr/>
        </p:nvSpPr>
        <p:spPr>
          <a:xfrm>
            <a:off x="6126893" y="4753232"/>
            <a:ext cx="4320991" cy="584775"/>
          </a:xfrm>
          <a:prstGeom prst="rect">
            <a:avLst/>
          </a:prstGeom>
        </p:spPr>
        <p:txBody>
          <a:bodyPr wrap="none">
            <a:spAutoFit/>
          </a:bodyPr>
          <a:lstStyle/>
          <a:p>
            <a:r>
              <a:rPr lang="de-DE" sz="1600" dirty="0" smtClean="0">
                <a:latin typeface="Verdana" panose="020B0604030504040204" pitchFamily="34" charset="0"/>
                <a:ea typeface="Verdana" panose="020B0604030504040204" pitchFamily="34" charset="0"/>
              </a:rPr>
              <a:t>Ausführungen zum Energiemarkt durch </a:t>
            </a:r>
            <a:br>
              <a:rPr lang="de-DE" sz="16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Herrn Vollbrecht, Geschäftsführer GWS </a:t>
            </a:r>
            <a:endParaRPr lang="de-DE" sz="1600" dirty="0"/>
          </a:p>
        </p:txBody>
      </p:sp>
    </p:spTree>
    <p:custDataLst>
      <p:tags r:id="rId1"/>
    </p:custDataLst>
    <p:extLst>
      <p:ext uri="{BB962C8B-B14F-4D97-AF65-F5344CB8AC3E}">
        <p14:creationId xmlns:p14="http://schemas.microsoft.com/office/powerpoint/2010/main" val="1290953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dirty="0"/>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8</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4" y="1394274"/>
            <a:ext cx="9109311" cy="4496168"/>
          </a:xfrm>
          <a:prstGeom prst="rect">
            <a:avLst/>
          </a:prstGeom>
        </p:spPr>
      </p:pic>
    </p:spTree>
    <p:custDataLst>
      <p:tags r:id="rId1"/>
    </p:custDataLst>
    <p:extLst>
      <p:ext uri="{BB962C8B-B14F-4D97-AF65-F5344CB8AC3E}">
        <p14:creationId xmlns:p14="http://schemas.microsoft.com/office/powerpoint/2010/main" val="2098942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9</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Schwarzachklamm</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1720984"/>
          </a:xfrm>
          <a:prstGeom prst="rect">
            <a:avLst/>
          </a:prstGeom>
          <a:noFill/>
        </p:spPr>
        <p:txBody>
          <a:bodyPr wrap="square" rtlCol="0">
            <a:spAutoFit/>
          </a:bodyPr>
          <a:lstStyle/>
          <a:p>
            <a:pPr>
              <a:lnSpc>
                <a:spcPts val="2300"/>
              </a:lnSpc>
            </a:pPr>
            <a:r>
              <a:rPr lang="de-DE" sz="1400" dirty="0" smtClean="0"/>
              <a:t>▶️ </a:t>
            </a:r>
            <a:r>
              <a:rPr lang="de-DE" sz="1400" dirty="0" smtClean="0">
                <a:latin typeface="Verdana" panose="020B0604030504040204" pitchFamily="34" charset="0"/>
                <a:ea typeface="Verdana" panose="020B0604030504040204" pitchFamily="34" charset="0"/>
              </a:rPr>
              <a:t>Gefahrenanalyse nach Absturz-Unfall</a:t>
            </a:r>
          </a:p>
          <a:p>
            <a:pPr>
              <a:lnSpc>
                <a:spcPts val="2300"/>
              </a:lnSpc>
              <a:spcBef>
                <a:spcPts val="600"/>
              </a:spcBef>
            </a:pPr>
            <a:r>
              <a:rPr lang="de-DE" sz="1400" dirty="0"/>
              <a:t>▶️ </a:t>
            </a:r>
            <a:r>
              <a:rPr lang="de-DE" sz="1400" dirty="0">
                <a:latin typeface="Verdana" panose="020B0604030504040204" pitchFamily="34" charset="0"/>
                <a:ea typeface="Verdana" panose="020B0604030504040204" pitchFamily="34" charset="0"/>
              </a:rPr>
              <a:t>Ausarbeitung </a:t>
            </a:r>
            <a:r>
              <a:rPr lang="de-DE" sz="1400" dirty="0" smtClean="0">
                <a:latin typeface="Verdana" panose="020B0604030504040204" pitchFamily="34" charset="0"/>
                <a:ea typeface="Verdana" panose="020B0604030504040204" pitchFamily="34" charset="0"/>
              </a:rPr>
              <a:t>und Feststellung der Risiken durch externes </a:t>
            </a:r>
            <a:r>
              <a:rPr lang="de-DE" sz="1400" dirty="0">
                <a:latin typeface="Verdana" panose="020B0604030504040204" pitchFamily="34" charset="0"/>
                <a:ea typeface="Verdana" panose="020B0604030504040204" pitchFamily="34" charset="0"/>
              </a:rPr>
              <a:t>Büro </a:t>
            </a:r>
            <a:endParaRPr lang="de-DE" sz="1400" dirty="0" smtClean="0">
              <a:latin typeface="Verdana" panose="020B0604030504040204" pitchFamily="34" charset="0"/>
              <a:ea typeface="Verdana" panose="020B0604030504040204" pitchFamily="34" charset="0"/>
            </a:endParaRPr>
          </a:p>
          <a:p>
            <a:pPr>
              <a:lnSpc>
                <a:spcPts val="2300"/>
              </a:lnSpc>
              <a:spcBef>
                <a:spcPts val="600"/>
              </a:spcBef>
            </a:pPr>
            <a:r>
              <a:rPr lang="de-DE" sz="1400" dirty="0"/>
              <a:t>▶️ </a:t>
            </a:r>
            <a:r>
              <a:rPr lang="de-DE" sz="1400" dirty="0">
                <a:latin typeface="Verdana" panose="020B0604030504040204" pitchFamily="34" charset="0"/>
                <a:ea typeface="Verdana" panose="020B0604030504040204" pitchFamily="34" charset="0"/>
              </a:rPr>
              <a:t>Bewirtschaftung, Absicherung und Kontrollmaßnahmen </a:t>
            </a:r>
            <a:r>
              <a:rPr lang="de-DE" sz="1400" dirty="0" smtClean="0">
                <a:latin typeface="Verdana" panose="020B0604030504040204" pitchFamily="34" charset="0"/>
                <a:ea typeface="Verdana" panose="020B0604030504040204" pitchFamily="34" charset="0"/>
              </a:rPr>
              <a:t>erfolgt durch </a:t>
            </a:r>
            <a:r>
              <a:rPr lang="de-DE" sz="1400" dirty="0">
                <a:latin typeface="Verdana" panose="020B0604030504040204" pitchFamily="34" charset="0"/>
                <a:ea typeface="Verdana" panose="020B0604030504040204" pitchFamily="34" charset="0"/>
              </a:rPr>
              <a:t>Gemeinde Schwarzenbruck in Abstimmung mit Markt Wendelstein und </a:t>
            </a:r>
            <a:r>
              <a:rPr lang="de-DE" sz="1400" dirty="0" smtClean="0">
                <a:latin typeface="Verdana" panose="020B0604030504040204" pitchFamily="34" charset="0"/>
                <a:ea typeface="Verdana" panose="020B0604030504040204" pitchFamily="34" charset="0"/>
              </a:rPr>
              <a:t>den jeweiligen Waldeigentümern.</a:t>
            </a:r>
          </a:p>
        </p:txBody>
      </p:sp>
      <p:pic>
        <p:nvPicPr>
          <p:cNvPr id="10" name="Grafi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741660" y="1166671"/>
            <a:ext cx="3060000" cy="4590002"/>
          </a:xfrm>
          <a:prstGeom prst="rect">
            <a:avLst/>
          </a:prstGeom>
          <a:scene3d>
            <a:camera prst="orthographicFront">
              <a:rot lat="0" lon="10800000" rev="0"/>
            </a:camera>
            <a:lightRig rig="threePt" dir="t"/>
          </a:scene3d>
        </p:spPr>
      </p:pic>
    </p:spTree>
    <p:custDataLst>
      <p:tags r:id="rId1"/>
    </p:custDataLst>
    <p:extLst>
      <p:ext uri="{BB962C8B-B14F-4D97-AF65-F5344CB8AC3E}">
        <p14:creationId xmlns:p14="http://schemas.microsoft.com/office/powerpoint/2010/main" val="19354259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10</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Feuerwehren</a:t>
            </a:r>
            <a:endParaRPr lang="de-DE" sz="1400" dirty="0">
              <a:solidFill>
                <a:srgbClr val="FF0000"/>
              </a:solidFill>
              <a:latin typeface="Verdana" panose="020B0604030504040204" pitchFamily="34" charset="0"/>
              <a:ea typeface="Verdana" panose="020B0604030504040204" pitchFamily="34" charset="0"/>
            </a:endParaRPr>
          </a:p>
        </p:txBody>
      </p:sp>
      <p:sp>
        <p:nvSpPr>
          <p:cNvPr id="6" name="Textfeld 5"/>
          <p:cNvSpPr txBox="1"/>
          <p:nvPr/>
        </p:nvSpPr>
        <p:spPr>
          <a:xfrm>
            <a:off x="95250" y="1878652"/>
            <a:ext cx="7934325" cy="2677656"/>
          </a:xfrm>
          <a:prstGeom prst="rect">
            <a:avLst/>
          </a:prstGeom>
          <a:noFill/>
        </p:spPr>
        <p:txBody>
          <a:bodyPr wrap="square" rtlCol="0">
            <a:spAutoFit/>
          </a:bodyPr>
          <a:lstStyle/>
          <a:p>
            <a:pPr>
              <a:lnSpc>
                <a:spcPct val="150000"/>
              </a:lnSpc>
            </a:pPr>
            <a:r>
              <a:rPr lang="de-DE" sz="1600" dirty="0"/>
              <a:t>▶️ </a:t>
            </a:r>
            <a:r>
              <a:rPr lang="de-DE" sz="1600" dirty="0" smtClean="0">
                <a:latin typeface="Verdana" panose="020B0604030504040204" pitchFamily="34" charset="0"/>
                <a:ea typeface="Verdana" panose="020B0604030504040204" pitchFamily="34" charset="0"/>
              </a:rPr>
              <a:t>Wunschermittlungen </a:t>
            </a:r>
            <a:r>
              <a:rPr lang="de-DE" sz="1600" dirty="0">
                <a:latin typeface="Verdana" panose="020B0604030504040204" pitchFamily="34" charset="0"/>
                <a:ea typeface="Verdana" panose="020B0604030504040204" pitchFamily="34" charset="0"/>
              </a:rPr>
              <a:t>und </a:t>
            </a:r>
            <a:r>
              <a:rPr lang="de-DE" sz="1600" dirty="0" smtClean="0">
                <a:latin typeface="Verdana" panose="020B0604030504040204" pitchFamily="34" charset="0"/>
                <a:ea typeface="Verdana" panose="020B0604030504040204" pitchFamily="34" charset="0"/>
              </a:rPr>
              <a:t>Bauleitplanverfahren für das Feuerwehr-</a:t>
            </a:r>
            <a:r>
              <a:rPr lang="de-DE" sz="1600" dirty="0" err="1" smtClean="0">
                <a:latin typeface="Verdana" panose="020B0604030504040204" pitchFamily="34" charset="0"/>
                <a:ea typeface="Verdana" panose="020B0604030504040204" pitchFamily="34" charset="0"/>
              </a:rPr>
              <a:t>gerätehaus</a:t>
            </a:r>
            <a:r>
              <a:rPr lang="de-DE" sz="1600" dirty="0" smtClean="0">
                <a:latin typeface="Verdana" panose="020B0604030504040204" pitchFamily="34" charset="0"/>
                <a:ea typeface="Verdana" panose="020B0604030504040204" pitchFamily="34" charset="0"/>
              </a:rPr>
              <a:t> Altenthann </a:t>
            </a:r>
          </a:p>
          <a:p>
            <a:pPr>
              <a:lnSpc>
                <a:spcPct val="150000"/>
              </a:lnSpc>
            </a:pPr>
            <a:r>
              <a:rPr lang="de-DE" sz="1600" dirty="0"/>
              <a:t>▶️ </a:t>
            </a:r>
            <a:r>
              <a:rPr lang="de-DE" sz="1600" dirty="0" smtClean="0">
                <a:latin typeface="Verdana" panose="020B0604030504040204" pitchFamily="34" charset="0"/>
                <a:ea typeface="Verdana" panose="020B0604030504040204" pitchFamily="34" charset="0"/>
              </a:rPr>
              <a:t>Gemeinsames </a:t>
            </a:r>
            <a:r>
              <a:rPr lang="de-DE" sz="1600" dirty="0">
                <a:latin typeface="Verdana" panose="020B0604030504040204" pitchFamily="34" charset="0"/>
                <a:ea typeface="Verdana" panose="020B0604030504040204" pitchFamily="34" charset="0"/>
              </a:rPr>
              <a:t>Feuerwehrgerätehaus </a:t>
            </a:r>
            <a:r>
              <a:rPr lang="de-DE" sz="1600" dirty="0" smtClean="0">
                <a:latin typeface="Verdana" panose="020B0604030504040204" pitchFamily="34" charset="0"/>
                <a:ea typeface="Verdana" panose="020B0604030504040204" pitchFamily="34" charset="0"/>
              </a:rPr>
              <a:t>Lindelburg/Pfeifferhütte:</a:t>
            </a:r>
            <a:br>
              <a:rPr lang="de-DE" sz="16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	- Grundstücksgespräche</a:t>
            </a:r>
            <a:br>
              <a:rPr lang="de-DE" sz="16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	- Bedarfsplanung</a:t>
            </a:r>
            <a:br>
              <a:rPr lang="de-DE" sz="16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	- Kommunikation </a:t>
            </a:r>
            <a:r>
              <a:rPr lang="de-DE" sz="1600" dirty="0">
                <a:latin typeface="Verdana" panose="020B0604030504040204" pitchFamily="34" charset="0"/>
                <a:ea typeface="Verdana" panose="020B0604030504040204" pitchFamily="34" charset="0"/>
              </a:rPr>
              <a:t>mit KBI und </a:t>
            </a:r>
            <a:r>
              <a:rPr lang="de-DE" sz="1600" dirty="0" smtClean="0">
                <a:latin typeface="Verdana" panose="020B0604030504040204" pitchFamily="34" charset="0"/>
                <a:ea typeface="Verdana" panose="020B0604030504040204" pitchFamily="34" charset="0"/>
              </a:rPr>
              <a:t>Kommandanten </a:t>
            </a:r>
          </a:p>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Neuausschreibung </a:t>
            </a:r>
            <a:r>
              <a:rPr lang="de-DE" sz="1600" dirty="0">
                <a:latin typeface="Verdana" panose="020B0604030504040204" pitchFamily="34" charset="0"/>
                <a:ea typeface="Verdana" panose="020B0604030504040204" pitchFamily="34" charset="0"/>
              </a:rPr>
              <a:t>Fahrzeug TLF 3000 ST für </a:t>
            </a:r>
            <a:r>
              <a:rPr lang="de-DE" sz="1600" dirty="0" smtClean="0">
                <a:latin typeface="Verdana" panose="020B0604030504040204" pitchFamily="34" charset="0"/>
                <a:ea typeface="Verdana" panose="020B0604030504040204" pitchFamily="34" charset="0"/>
              </a:rPr>
              <a:t>Schwarzenbruck</a:t>
            </a:r>
          </a:p>
        </p:txBody>
      </p:sp>
      <p:pic>
        <p:nvPicPr>
          <p:cNvPr id="8" name="Grafi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10600" y="1956290"/>
            <a:ext cx="3060000" cy="2295000"/>
          </a:xfrm>
          <a:prstGeom prst="rect">
            <a:avLst/>
          </a:prstGeom>
        </p:spPr>
      </p:pic>
    </p:spTree>
    <p:custDataLst>
      <p:tags r:id="rId1"/>
    </p:custDataLst>
    <p:extLst>
      <p:ext uri="{BB962C8B-B14F-4D97-AF65-F5344CB8AC3E}">
        <p14:creationId xmlns:p14="http://schemas.microsoft.com/office/powerpoint/2010/main" val="26886225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11</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6000" y="2909419"/>
            <a:ext cx="10080000" cy="2519370"/>
          </a:xfrm>
          <a:prstGeom prst="rect">
            <a:avLst/>
          </a:prstGeom>
        </p:spPr>
      </p:pic>
      <p:sp>
        <p:nvSpPr>
          <p:cNvPr id="7" name="Rechteck 6"/>
          <p:cNvSpPr/>
          <p:nvPr/>
        </p:nvSpPr>
        <p:spPr>
          <a:xfrm>
            <a:off x="3718682" y="1712361"/>
            <a:ext cx="4754636" cy="923330"/>
          </a:xfrm>
          <a:prstGeom prst="rect">
            <a:avLst/>
          </a:prstGeom>
          <a:noFill/>
        </p:spPr>
        <p:txBody>
          <a:bodyPr wrap="none" lIns="91440" tIns="45720" rIns="91440" bIns="45720">
            <a:spAutoFit/>
          </a:bodyPr>
          <a:lstStyle/>
          <a:p>
            <a:pPr algn="ctr"/>
            <a:r>
              <a:rPr lang="de-DE" sz="5400" b="1" cap="none" spc="0" dirty="0" smtClean="0">
                <a:ln w="22225">
                  <a:solidFill>
                    <a:schemeClr val="accent2"/>
                  </a:solidFill>
                  <a:prstDash val="solid"/>
                </a:ln>
                <a:solidFill>
                  <a:schemeClr val="accent2">
                    <a:lumMod val="40000"/>
                    <a:lumOff val="60000"/>
                  </a:schemeClr>
                </a:solidFill>
                <a:effectLst/>
              </a:rPr>
              <a:t>Baustellen 2021</a:t>
            </a:r>
            <a:endParaRPr lang="de-DE" sz="5400" b="1" cap="none" spc="0" dirty="0">
              <a:ln w="22225">
                <a:solidFill>
                  <a:schemeClr val="accent2"/>
                </a:solidFill>
                <a:prstDash val="solid"/>
              </a:ln>
              <a:solidFill>
                <a:schemeClr val="accent2">
                  <a:lumMod val="40000"/>
                  <a:lumOff val="60000"/>
                </a:schemeClr>
              </a:solidFill>
              <a:effectLst/>
            </a:endParaRPr>
          </a:p>
        </p:txBody>
      </p:sp>
    </p:spTree>
    <p:custDataLst>
      <p:tags r:id="rId1"/>
    </p:custDataLst>
    <p:extLst>
      <p:ext uri="{BB962C8B-B14F-4D97-AF65-F5344CB8AC3E}">
        <p14:creationId xmlns:p14="http://schemas.microsoft.com/office/powerpoint/2010/main" val="1352794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dirty="0"/>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12</a:t>
            </a:fld>
            <a:endParaRPr lang="de-DE" dirty="0"/>
          </a:p>
        </p:txBody>
      </p:sp>
      <p:sp>
        <p:nvSpPr>
          <p:cNvPr id="6" name="Textfeld 5"/>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Neubau der </a:t>
            </a:r>
            <a:r>
              <a:rPr lang="de-DE" sz="2000" dirty="0" err="1" smtClean="0">
                <a:latin typeface="Verdana" panose="020B0604030504040204" pitchFamily="34" charset="0"/>
                <a:ea typeface="Verdana" panose="020B0604030504040204" pitchFamily="34" charset="0"/>
              </a:rPr>
              <a:t>Schwarzachbrücke</a:t>
            </a:r>
            <a:r>
              <a:rPr lang="de-DE" sz="2000" dirty="0" smtClean="0">
                <a:latin typeface="Verdana" panose="020B0604030504040204" pitchFamily="34" charset="0"/>
                <a:ea typeface="Verdana" panose="020B0604030504040204" pitchFamily="34" charset="0"/>
              </a:rPr>
              <a:t> in Ochenbruck</a:t>
            </a:r>
            <a:endParaRPr lang="de-DE" sz="1400" dirty="0">
              <a:solidFill>
                <a:srgbClr val="FF0000"/>
              </a:solidFill>
              <a:latin typeface="Verdana" panose="020B0604030504040204" pitchFamily="34" charset="0"/>
              <a:ea typeface="Verdana" panose="020B0604030504040204" pitchFamily="34" charset="0"/>
            </a:endParaRPr>
          </a:p>
        </p:txBody>
      </p:sp>
      <p:sp>
        <p:nvSpPr>
          <p:cNvPr id="7" name="Rechteck 6"/>
          <p:cNvSpPr/>
          <p:nvPr/>
        </p:nvSpPr>
        <p:spPr>
          <a:xfrm>
            <a:off x="95250" y="1846719"/>
            <a:ext cx="8211988" cy="3477875"/>
          </a:xfrm>
          <a:prstGeom prst="rect">
            <a:avLst/>
          </a:prstGeom>
        </p:spPr>
        <p:txBody>
          <a:bodyPr wrap="square">
            <a:spAutoFit/>
          </a:bodyPr>
          <a:lstStyle/>
          <a:p>
            <a:pPr>
              <a:lnSpc>
                <a:spcPct val="150000"/>
              </a:lnSpc>
            </a:pPr>
            <a:r>
              <a:rPr lang="de-DE" sz="1400" dirty="0"/>
              <a:t>▶️ </a:t>
            </a:r>
            <a:r>
              <a:rPr lang="de-DE" sz="1400" dirty="0" smtClean="0">
                <a:latin typeface="Verdana" panose="020B0604030504040204" pitchFamily="34" charset="0"/>
                <a:ea typeface="Verdana" panose="020B0604030504040204" pitchFamily="34" charset="0"/>
              </a:rPr>
              <a:t>Das </a:t>
            </a:r>
            <a:r>
              <a:rPr lang="de-DE" sz="1400" dirty="0">
                <a:latin typeface="Verdana" panose="020B0604030504040204" pitchFamily="34" charset="0"/>
                <a:ea typeface="Verdana" panose="020B0604030504040204" pitchFamily="34" charset="0"/>
              </a:rPr>
              <a:t>Staatliche Bauamt Nürnberg </a:t>
            </a:r>
            <a:r>
              <a:rPr lang="de-DE" sz="1400" dirty="0" smtClean="0">
                <a:latin typeface="Verdana" panose="020B0604030504040204" pitchFamily="34" charset="0"/>
                <a:ea typeface="Verdana" panose="020B0604030504040204" pitchFamily="34" charset="0"/>
              </a:rPr>
              <a:t>hat Mitte August 2020 mit </a:t>
            </a:r>
            <a:r>
              <a:rPr lang="de-DE" sz="1400" dirty="0">
                <a:latin typeface="Verdana" panose="020B0604030504040204" pitchFamily="34" charset="0"/>
                <a:ea typeface="Verdana" panose="020B0604030504040204" pitchFamily="34" charset="0"/>
              </a:rPr>
              <a:t>den Bauarbeiten für den Ersatzneubau der </a:t>
            </a:r>
            <a:r>
              <a:rPr lang="de-DE" sz="1400" dirty="0" err="1" smtClean="0">
                <a:latin typeface="Verdana" panose="020B0604030504040204" pitchFamily="34" charset="0"/>
                <a:ea typeface="Verdana" panose="020B0604030504040204" pitchFamily="34" charset="0"/>
              </a:rPr>
              <a:t>Schwarzachbrücke</a:t>
            </a:r>
            <a:r>
              <a:rPr lang="de-DE" sz="1400" dirty="0" smtClean="0">
                <a:latin typeface="Verdana" panose="020B0604030504040204" pitchFamily="34" charset="0"/>
                <a:ea typeface="Verdana" panose="020B0604030504040204" pitchFamily="34" charset="0"/>
              </a:rPr>
              <a:t> begonnen</a:t>
            </a:r>
            <a:r>
              <a:rPr lang="de-DE" sz="1400" dirty="0">
                <a:latin typeface="Verdana" panose="020B0604030504040204" pitchFamily="34" charset="0"/>
                <a:ea typeface="Verdana" panose="020B0604030504040204" pitchFamily="34" charset="0"/>
              </a:rPr>
              <a:t>. Während der Abbruch- und Brückenneubauarbeiten </a:t>
            </a:r>
            <a:r>
              <a:rPr lang="de-DE" sz="1400" dirty="0" smtClean="0">
                <a:latin typeface="Verdana" panose="020B0604030504040204" pitchFamily="34" charset="0"/>
                <a:ea typeface="Verdana" panose="020B0604030504040204" pitchFamily="34" charset="0"/>
              </a:rPr>
              <a:t>wurde der </a:t>
            </a:r>
            <a:r>
              <a:rPr lang="de-DE" sz="1400" dirty="0">
                <a:latin typeface="Verdana" panose="020B0604030504040204" pitchFamily="34" charset="0"/>
                <a:ea typeface="Verdana" panose="020B0604030504040204" pitchFamily="34" charset="0"/>
              </a:rPr>
              <a:t>Verkehr auf einer Behelfsfahrbahn an der Baustelle zweispurig vorbeigeleitet</a:t>
            </a:r>
            <a:r>
              <a:rPr lang="de-DE" sz="1400" dirty="0" smtClean="0">
                <a:latin typeface="Verdana" panose="020B0604030504040204" pitchFamily="34" charset="0"/>
                <a:ea typeface="Verdana" panose="020B0604030504040204" pitchFamily="34" charset="0"/>
              </a:rPr>
              <a:t>. </a:t>
            </a:r>
          </a:p>
          <a:p>
            <a:pPr>
              <a:lnSpc>
                <a:spcPct val="150000"/>
              </a:lnSpc>
              <a:spcBef>
                <a:spcPts val="600"/>
              </a:spcBef>
            </a:pPr>
            <a:r>
              <a:rPr lang="de-DE" sz="1400" dirty="0"/>
              <a:t>▶️ </a:t>
            </a:r>
            <a:r>
              <a:rPr lang="de-DE" sz="1400" dirty="0" smtClean="0">
                <a:latin typeface="Verdana" panose="020B0604030504040204" pitchFamily="34" charset="0"/>
                <a:ea typeface="Verdana" panose="020B0604030504040204" pitchFamily="34" charset="0"/>
              </a:rPr>
              <a:t>Die </a:t>
            </a:r>
            <a:r>
              <a:rPr lang="de-DE" sz="1400" dirty="0">
                <a:latin typeface="Verdana" panose="020B0604030504040204" pitchFamily="34" charset="0"/>
                <a:ea typeface="Verdana" panose="020B0604030504040204" pitchFamily="34" charset="0"/>
              </a:rPr>
              <a:t>Erstellung der Behelfsbrücke mit Behelfsumfahrung und Teile des Abbruchs der alten Brücke </a:t>
            </a:r>
            <a:r>
              <a:rPr lang="de-DE" sz="1400" dirty="0" smtClean="0">
                <a:latin typeface="Verdana" panose="020B0604030504040204" pitchFamily="34" charset="0"/>
                <a:ea typeface="Verdana" panose="020B0604030504040204" pitchFamily="34" charset="0"/>
              </a:rPr>
              <a:t>konnten plangemäß in 2020 erfolgen, während </a:t>
            </a:r>
            <a:r>
              <a:rPr lang="de-DE" sz="1400" dirty="0">
                <a:latin typeface="Verdana" panose="020B0604030504040204" pitchFamily="34" charset="0"/>
                <a:ea typeface="Verdana" panose="020B0604030504040204" pitchFamily="34" charset="0"/>
              </a:rPr>
              <a:t>der Brückenneubau selbst in der Hauptsache in 2021 </a:t>
            </a:r>
            <a:r>
              <a:rPr lang="de-DE" sz="1400" dirty="0" smtClean="0">
                <a:latin typeface="Verdana" panose="020B0604030504040204" pitchFamily="34" charset="0"/>
                <a:ea typeface="Verdana" panose="020B0604030504040204" pitchFamily="34" charset="0"/>
              </a:rPr>
              <a:t>stattfand. Es gab zwar einige Verzögerungen, dennoch blieb alles im Plan.</a:t>
            </a:r>
          </a:p>
          <a:p>
            <a:pPr>
              <a:lnSpc>
                <a:spcPct val="150000"/>
              </a:lnSpc>
              <a:spcBef>
                <a:spcPts val="600"/>
              </a:spcBef>
            </a:pPr>
            <a:r>
              <a:rPr lang="de-DE" sz="1400" dirty="0"/>
              <a:t>▶️ </a:t>
            </a:r>
            <a:r>
              <a:rPr lang="de-DE" sz="1400" dirty="0" smtClean="0">
                <a:latin typeface="Verdana" panose="020B0604030504040204" pitchFamily="34" charset="0"/>
                <a:ea typeface="Verdana" panose="020B0604030504040204" pitchFamily="34" charset="0"/>
              </a:rPr>
              <a:t>Der </a:t>
            </a:r>
            <a:r>
              <a:rPr lang="de-DE" sz="1400" dirty="0">
                <a:latin typeface="Verdana" panose="020B0604030504040204" pitchFamily="34" charset="0"/>
                <a:ea typeface="Verdana" panose="020B0604030504040204" pitchFamily="34" charset="0"/>
              </a:rPr>
              <a:t>Rückbau der Behelfsumfahrung und die Rekultivierungsarbeiten </a:t>
            </a:r>
            <a:r>
              <a:rPr lang="de-DE" sz="1400" dirty="0" smtClean="0">
                <a:latin typeface="Verdana" panose="020B0604030504040204" pitchFamily="34" charset="0"/>
                <a:ea typeface="Verdana" panose="020B0604030504040204" pitchFamily="34" charset="0"/>
              </a:rPr>
              <a:t>wurden im Frühjahr 2022 abgeschlossen.</a:t>
            </a:r>
            <a:endParaRPr lang="de-DE" sz="1400" dirty="0">
              <a:latin typeface="Verdana" panose="020B0604030504040204" pitchFamily="34" charset="0"/>
              <a:ea typeface="Verdana" panose="020B0604030504040204" pitchFamily="34" charset="0"/>
            </a:endParaRPr>
          </a:p>
        </p:txBody>
      </p:sp>
      <p:pic>
        <p:nvPicPr>
          <p:cNvPr id="5" name="Grafi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74825" y="1864406"/>
            <a:ext cx="3060000" cy="1721250"/>
          </a:xfrm>
          <a:prstGeom prst="rect">
            <a:avLst/>
          </a:prstGeom>
        </p:spPr>
      </p:pic>
    </p:spTree>
    <p:custDataLst>
      <p:tags r:id="rId1"/>
    </p:custDataLst>
    <p:extLst>
      <p:ext uri="{BB962C8B-B14F-4D97-AF65-F5344CB8AC3E}">
        <p14:creationId xmlns:p14="http://schemas.microsoft.com/office/powerpoint/2010/main" val="529997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13</a:t>
            </a:fld>
            <a:endParaRPr lang="de-DE" dirty="0"/>
          </a:p>
        </p:txBody>
      </p:sp>
      <p:sp>
        <p:nvSpPr>
          <p:cNvPr id="6" name="Textfeld 5"/>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Neubau Kläranlage</a:t>
            </a:r>
            <a:endParaRPr lang="de-DE" sz="1400" dirty="0">
              <a:solidFill>
                <a:srgbClr val="FF0000"/>
              </a:solidFill>
              <a:latin typeface="Verdana" panose="020B0604030504040204" pitchFamily="34" charset="0"/>
              <a:ea typeface="Verdana" panose="020B0604030504040204" pitchFamily="34" charset="0"/>
            </a:endParaRPr>
          </a:p>
        </p:txBody>
      </p:sp>
      <p:sp>
        <p:nvSpPr>
          <p:cNvPr id="5" name="Rechteck 4"/>
          <p:cNvSpPr/>
          <p:nvPr/>
        </p:nvSpPr>
        <p:spPr>
          <a:xfrm>
            <a:off x="95250" y="1695510"/>
            <a:ext cx="8798584" cy="4483279"/>
          </a:xfrm>
          <a:prstGeom prst="rect">
            <a:avLst/>
          </a:prstGeom>
        </p:spPr>
        <p:txBody>
          <a:bodyPr wrap="square">
            <a:spAutoFit/>
          </a:bodyPr>
          <a:lstStyle/>
          <a:p>
            <a:pPr>
              <a:lnSpc>
                <a:spcPct val="150000"/>
              </a:lnSpc>
            </a:pPr>
            <a:r>
              <a:rPr lang="de-DE" sz="1400" dirty="0"/>
              <a:t>▶️ </a:t>
            </a:r>
            <a:r>
              <a:rPr lang="de-DE" sz="1400" dirty="0" smtClean="0">
                <a:latin typeface="Verdana" panose="020B0604030504040204" pitchFamily="34" charset="0"/>
                <a:ea typeface="Verdana" panose="020B0604030504040204" pitchFamily="34" charset="0"/>
              </a:rPr>
              <a:t>Seit </a:t>
            </a:r>
            <a:r>
              <a:rPr lang="de-DE" sz="1400" dirty="0">
                <a:latin typeface="Verdana" panose="020B0604030504040204" pitchFamily="34" charset="0"/>
                <a:ea typeface="Verdana" panose="020B0604030504040204" pitchFamily="34" charset="0"/>
              </a:rPr>
              <a:t>Oktober 2019 laufen nun die Arbeiten am Standort der neuen Kläranlage. Die Gebäude und die meisten Ingenieurbauwerke </a:t>
            </a:r>
            <a:r>
              <a:rPr lang="de-DE" sz="1400" dirty="0" smtClean="0">
                <a:latin typeface="Verdana" panose="020B0604030504040204" pitchFamily="34" charset="0"/>
                <a:ea typeface="Verdana" panose="020B0604030504040204" pitchFamily="34" charset="0"/>
              </a:rPr>
              <a:t>wurden planmäßig fertig gestellt. </a:t>
            </a:r>
          </a:p>
          <a:p>
            <a:pPr>
              <a:lnSpc>
                <a:spcPct val="150000"/>
              </a:lnSpc>
            </a:pPr>
            <a:r>
              <a:rPr lang="de-DE" sz="1400" dirty="0" smtClean="0"/>
              <a:t>▶️ </a:t>
            </a:r>
            <a:r>
              <a:rPr lang="de-DE" sz="1400" dirty="0" smtClean="0">
                <a:latin typeface="Verdana" panose="020B0604030504040204" pitchFamily="34" charset="0"/>
                <a:ea typeface="Verdana" panose="020B0604030504040204" pitchFamily="34" charset="0"/>
              </a:rPr>
              <a:t>Ab </a:t>
            </a:r>
            <a:r>
              <a:rPr lang="de-DE" sz="1400" dirty="0">
                <a:latin typeface="Verdana" panose="020B0604030504040204" pitchFamily="34" charset="0"/>
                <a:ea typeface="Verdana" panose="020B0604030504040204" pitchFamily="34" charset="0"/>
              </a:rPr>
              <a:t>dem neuen Jahr beginnen die Ausbaugewerke im Maschinengebäude I und II. </a:t>
            </a:r>
          </a:p>
          <a:p>
            <a:pPr>
              <a:lnSpc>
                <a:spcPct val="150000"/>
              </a:lnSpc>
              <a:spcBef>
                <a:spcPts val="800"/>
              </a:spcBef>
            </a:pPr>
            <a:r>
              <a:rPr lang="de-DE" sz="1400" dirty="0"/>
              <a:t>▶️ </a:t>
            </a:r>
            <a:r>
              <a:rPr lang="de-DE" sz="1400" dirty="0" smtClean="0"/>
              <a:t> </a:t>
            </a:r>
            <a:r>
              <a:rPr lang="de-DE" sz="1400" dirty="0" smtClean="0">
                <a:latin typeface="Verdana" panose="020B0604030504040204" pitchFamily="34" charset="0"/>
                <a:ea typeface="Verdana" panose="020B0604030504040204" pitchFamily="34" charset="0"/>
              </a:rPr>
              <a:t>Ebenso </a:t>
            </a:r>
            <a:r>
              <a:rPr lang="de-DE" sz="1400" dirty="0">
                <a:latin typeface="Verdana" panose="020B0604030504040204" pitchFamily="34" charset="0"/>
                <a:ea typeface="Verdana" panose="020B0604030504040204" pitchFamily="34" charset="0"/>
              </a:rPr>
              <a:t>werden ab Frühjahr 2021 die Ingenieurbauwerke mit der bestellten Maschinentechnik ausgestattet. Bis Mitte 2021 soll auch das Belebungsbecken soweit fertig gestellt sein, dass auch hier die Maschinentechnik nachgerüstet werden kann</a:t>
            </a:r>
            <a:r>
              <a:rPr lang="de-DE" sz="1400" dirty="0" smtClean="0">
                <a:latin typeface="Verdana" panose="020B0604030504040204" pitchFamily="34" charset="0"/>
                <a:ea typeface="Verdana" panose="020B0604030504040204" pitchFamily="34" charset="0"/>
              </a:rPr>
              <a:t>.</a:t>
            </a:r>
          </a:p>
          <a:p>
            <a:pPr>
              <a:lnSpc>
                <a:spcPct val="150000"/>
              </a:lnSpc>
              <a:spcBef>
                <a:spcPts val="800"/>
              </a:spcBef>
            </a:pPr>
            <a:r>
              <a:rPr lang="de-DE" sz="1400" dirty="0"/>
              <a:t>▶️ </a:t>
            </a:r>
            <a:r>
              <a:rPr lang="de-DE" sz="1400" dirty="0" smtClean="0">
                <a:latin typeface="Verdana" panose="020B0604030504040204" pitchFamily="34" charset="0"/>
                <a:ea typeface="Verdana" panose="020B0604030504040204" pitchFamily="34" charset="0"/>
              </a:rPr>
              <a:t>Die Kläranlage wird 2022 </a:t>
            </a:r>
            <a:r>
              <a:rPr lang="de-DE" sz="1400" dirty="0">
                <a:latin typeface="Verdana" panose="020B0604030504040204" pitchFamily="34" charset="0"/>
                <a:ea typeface="Verdana" panose="020B0604030504040204" pitchFamily="34" charset="0"/>
              </a:rPr>
              <a:t>in Betrieb </a:t>
            </a:r>
            <a:r>
              <a:rPr lang="de-DE" sz="1400" dirty="0" smtClean="0">
                <a:latin typeface="Verdana" panose="020B0604030504040204" pitchFamily="34" charset="0"/>
                <a:ea typeface="Verdana" panose="020B0604030504040204" pitchFamily="34" charset="0"/>
              </a:rPr>
              <a:t>genommen. Fertigstellung ist in 2023.</a:t>
            </a:r>
            <a:endParaRPr lang="de-DE" sz="1400" dirty="0">
              <a:latin typeface="Verdana" panose="020B0604030504040204" pitchFamily="34" charset="0"/>
              <a:ea typeface="Verdana" panose="020B0604030504040204" pitchFamily="34" charset="0"/>
            </a:endParaRPr>
          </a:p>
          <a:p>
            <a:pPr>
              <a:lnSpc>
                <a:spcPct val="150000"/>
              </a:lnSpc>
              <a:spcBef>
                <a:spcPts val="800"/>
              </a:spcBef>
            </a:pPr>
            <a:r>
              <a:rPr lang="de-DE" sz="1400" dirty="0" smtClean="0"/>
              <a:t>▶️ </a:t>
            </a:r>
            <a:r>
              <a:rPr lang="de-DE" sz="1400" dirty="0" smtClean="0">
                <a:latin typeface="Verdana" panose="020B0604030504040204" pitchFamily="34" charset="0"/>
                <a:ea typeface="Verdana" panose="020B0604030504040204" pitchFamily="34" charset="0"/>
              </a:rPr>
              <a:t>Kostenstand 		Baukosten</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16,0 Mio. €</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			Nebenkosten</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3,5 Mio. €</a:t>
            </a:r>
            <a:endParaRPr lang="de-DE" sz="1400" dirty="0">
              <a:latin typeface="Verdana" panose="020B0604030504040204" pitchFamily="34" charset="0"/>
              <a:ea typeface="Verdana" panose="020B0604030504040204" pitchFamily="34" charset="0"/>
            </a:endParaRPr>
          </a:p>
          <a:p>
            <a:pPr>
              <a:lnSpc>
                <a:spcPct val="150000"/>
              </a:lnSpc>
              <a:spcBef>
                <a:spcPts val="800"/>
              </a:spcBef>
            </a:pPr>
            <a:r>
              <a:rPr lang="de-DE" sz="1400" dirty="0"/>
              <a:t>▶️ </a:t>
            </a:r>
            <a:r>
              <a:rPr lang="de-DE" sz="1400" dirty="0" smtClean="0">
                <a:latin typeface="Verdana" panose="020B0604030504040204" pitchFamily="34" charset="0"/>
                <a:ea typeface="Verdana" panose="020B0604030504040204" pitchFamily="34" charset="0"/>
              </a:rPr>
              <a:t>Kostenentwicklung:	Baukosten</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25,0 Mio. €</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			Nebenkosten</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5,0 Mio. €</a:t>
            </a:r>
            <a:endParaRPr lang="de-DE" sz="1400" dirty="0">
              <a:latin typeface="Verdana" panose="020B0604030504040204" pitchFamily="34" charset="0"/>
              <a:ea typeface="Verdana" panose="020B0604030504040204" pitchFamily="34" charset="0"/>
            </a:endParaRPr>
          </a:p>
          <a:p>
            <a:pPr>
              <a:lnSpc>
                <a:spcPct val="150000"/>
              </a:lnSpc>
              <a:spcBef>
                <a:spcPts val="800"/>
              </a:spcBef>
            </a:pPr>
            <a:endParaRPr lang="de-DE" sz="1400" dirty="0">
              <a:latin typeface="Verdana" panose="020B0604030504040204" pitchFamily="34" charset="0"/>
              <a:ea typeface="Verdana" panose="020B0604030504040204" pitchFamily="34" charset="0"/>
            </a:endParaRPr>
          </a:p>
        </p:txBody>
      </p:sp>
      <p:pic>
        <p:nvPicPr>
          <p:cNvPr id="7" name="Grafi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03898" y="3716100"/>
            <a:ext cx="2880000" cy="1620480"/>
          </a:xfrm>
          <a:prstGeom prst="rect">
            <a:avLst/>
          </a:prstGeom>
        </p:spPr>
      </p:pic>
      <p:pic>
        <p:nvPicPr>
          <p:cNvPr id="8" name="Grafi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03898" y="1695510"/>
            <a:ext cx="2880000" cy="1620480"/>
          </a:xfrm>
          <a:prstGeom prst="rect">
            <a:avLst/>
          </a:prstGeom>
        </p:spPr>
      </p:pic>
    </p:spTree>
    <p:custDataLst>
      <p:tags r:id="rId1"/>
    </p:custDataLst>
    <p:extLst>
      <p:ext uri="{BB962C8B-B14F-4D97-AF65-F5344CB8AC3E}">
        <p14:creationId xmlns:p14="http://schemas.microsoft.com/office/powerpoint/2010/main" val="1320004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14</a:t>
            </a:fld>
            <a:endParaRPr lang="de-DE" dirty="0"/>
          </a:p>
        </p:txBody>
      </p:sp>
      <p:sp>
        <p:nvSpPr>
          <p:cNvPr id="6" name="Textfeld 5"/>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Neubau Kläranlage</a:t>
            </a:r>
            <a:endParaRPr lang="de-DE" sz="1400" dirty="0">
              <a:solidFill>
                <a:srgbClr val="FF0000"/>
              </a:solidFill>
              <a:latin typeface="Verdana" panose="020B0604030504040204" pitchFamily="34" charset="0"/>
              <a:ea typeface="Verdana" panose="020B0604030504040204" pitchFamily="34" charset="0"/>
            </a:endParaRPr>
          </a:p>
        </p:txBody>
      </p:sp>
      <p:sp>
        <p:nvSpPr>
          <p:cNvPr id="5" name="Rechteck 4"/>
          <p:cNvSpPr/>
          <p:nvPr/>
        </p:nvSpPr>
        <p:spPr>
          <a:xfrm>
            <a:off x="95251" y="1695510"/>
            <a:ext cx="8515350" cy="2677656"/>
          </a:xfrm>
          <a:prstGeom prst="rect">
            <a:avLst/>
          </a:prstGeom>
        </p:spPr>
        <p:txBody>
          <a:bodyPr wrap="square">
            <a:spAutoFit/>
          </a:bodyPr>
          <a:lstStyle/>
          <a:p>
            <a:pPr>
              <a:lnSpc>
                <a:spcPct val="150000"/>
              </a:lnSpc>
            </a:pPr>
            <a:r>
              <a:rPr lang="de-DE" sz="1400" dirty="0" smtClean="0"/>
              <a:t>▶️ </a:t>
            </a:r>
            <a:r>
              <a:rPr lang="de-DE" sz="1400" dirty="0">
                <a:latin typeface="Verdana" panose="020B0604030504040204" pitchFamily="34" charset="0"/>
                <a:ea typeface="Verdana" panose="020B0604030504040204" pitchFamily="34" charset="0"/>
              </a:rPr>
              <a:t>Strombedarf im Jahr 650.000 kWh</a:t>
            </a:r>
          </a:p>
          <a:p>
            <a:pPr>
              <a:lnSpc>
                <a:spcPct val="150000"/>
              </a:lnSpc>
            </a:pPr>
            <a:r>
              <a:rPr lang="de-DE" sz="1400" dirty="0"/>
              <a:t>▶️ </a:t>
            </a:r>
            <a:r>
              <a:rPr lang="de-DE" sz="1400" dirty="0" smtClean="0">
                <a:latin typeface="Verdana" panose="020B0604030504040204" pitchFamily="34" charset="0"/>
                <a:ea typeface="Verdana" panose="020B0604030504040204" pitchFamily="34" charset="0"/>
              </a:rPr>
              <a:t>Stromeigenerzeugung </a:t>
            </a:r>
            <a:r>
              <a:rPr lang="de-DE" sz="1400" dirty="0">
                <a:latin typeface="Verdana" panose="020B0604030504040204" pitchFamily="34" charset="0"/>
                <a:ea typeface="Verdana" panose="020B0604030504040204" pitchFamily="34" charset="0"/>
              </a:rPr>
              <a:t>im Jahr 650.000 kWh</a:t>
            </a:r>
          </a:p>
          <a:p>
            <a:pPr>
              <a:lnSpc>
                <a:spcPct val="150000"/>
              </a:lnSpc>
            </a:pPr>
            <a:endParaRPr lang="de-DE" sz="1400" dirty="0">
              <a:latin typeface="Verdana" panose="020B0604030504040204" pitchFamily="34" charset="0"/>
              <a:ea typeface="Verdana" panose="020B0604030504040204" pitchFamily="34" charset="0"/>
            </a:endParaRPr>
          </a:p>
          <a:p>
            <a:pPr>
              <a:lnSpc>
                <a:spcPct val="150000"/>
              </a:lnSpc>
            </a:pPr>
            <a:r>
              <a:rPr lang="de-DE" sz="1400" dirty="0"/>
              <a:t>▶️ </a:t>
            </a:r>
            <a:r>
              <a:rPr lang="de-DE" sz="1400" dirty="0" smtClean="0">
                <a:latin typeface="Verdana" panose="020B0604030504040204" pitchFamily="34" charset="0"/>
                <a:ea typeface="Verdana" panose="020B0604030504040204" pitchFamily="34" charset="0"/>
              </a:rPr>
              <a:t>Pilotprojekt</a:t>
            </a:r>
            <a:r>
              <a:rPr lang="de-DE" sz="1400" dirty="0">
                <a:latin typeface="Verdana" panose="020B0604030504040204" pitchFamily="34" charset="0"/>
                <a:ea typeface="Verdana" panose="020B0604030504040204" pitchFamily="34" charset="0"/>
              </a:rPr>
              <a:t>: Beitrag einer Kläranlage zur Energiewende</a:t>
            </a:r>
          </a:p>
          <a:p>
            <a:pPr>
              <a:lnSpc>
                <a:spcPct val="150000"/>
              </a:lnSpc>
            </a:pPr>
            <a:r>
              <a:rPr lang="de-DE" sz="1400" dirty="0">
                <a:latin typeface="Verdana" panose="020B0604030504040204" pitchFamily="34" charset="0"/>
                <a:ea typeface="Verdana" panose="020B0604030504040204" pitchFamily="34" charset="0"/>
              </a:rPr>
              <a:t>Strombilanz im Jahr gesehen </a:t>
            </a:r>
            <a:r>
              <a:rPr lang="de-DE" sz="1400" dirty="0" smtClean="0">
                <a:latin typeface="Verdana" panose="020B0604030504040204" pitchFamily="34" charset="0"/>
                <a:ea typeface="Verdana" panose="020B0604030504040204" pitchFamily="34" charset="0"/>
              </a:rPr>
              <a:t>autark mit </a:t>
            </a:r>
            <a:r>
              <a:rPr lang="de-DE" sz="1400" dirty="0">
                <a:latin typeface="Verdana" panose="020B0604030504040204" pitchFamily="34" charset="0"/>
                <a:ea typeface="Verdana" panose="020B0604030504040204" pitchFamily="34" charset="0"/>
              </a:rPr>
              <a:t>netzdienlichem Betrieb</a:t>
            </a:r>
          </a:p>
          <a:p>
            <a:pPr>
              <a:lnSpc>
                <a:spcPct val="150000"/>
              </a:lnSpc>
            </a:pPr>
            <a:r>
              <a:rPr lang="de-DE" sz="1400" dirty="0">
                <a:latin typeface="Verdana" panose="020B0604030504040204" pitchFamily="34" charset="0"/>
                <a:ea typeface="Verdana" panose="020B0604030504040204" pitchFamily="34" charset="0"/>
              </a:rPr>
              <a:t>Projekt wird im Umweltinnovationsprogramm des Bundes </a:t>
            </a:r>
            <a:r>
              <a:rPr lang="de-DE" sz="1400" dirty="0" smtClean="0">
                <a:latin typeface="Verdana" panose="020B0604030504040204" pitchFamily="34" charset="0"/>
                <a:ea typeface="Verdana" panose="020B0604030504040204" pitchFamily="34" charset="0"/>
              </a:rPr>
              <a:t>mit </a:t>
            </a:r>
            <a:r>
              <a:rPr lang="de-DE" sz="1400" dirty="0">
                <a:latin typeface="Verdana" panose="020B0604030504040204" pitchFamily="34" charset="0"/>
                <a:ea typeface="Verdana" panose="020B0604030504040204" pitchFamily="34" charset="0"/>
              </a:rPr>
              <a:t>4 </a:t>
            </a:r>
            <a:r>
              <a:rPr lang="de-DE" sz="1400" dirty="0" smtClean="0">
                <a:latin typeface="Verdana" panose="020B0604030504040204" pitchFamily="34" charset="0"/>
                <a:ea typeface="Verdana" panose="020B0604030504040204" pitchFamily="34" charset="0"/>
              </a:rPr>
              <a:t>Mio. € gefördert</a:t>
            </a:r>
            <a:endParaRPr lang="de-DE" sz="1400" dirty="0">
              <a:latin typeface="Verdana" panose="020B0604030504040204" pitchFamily="34" charset="0"/>
              <a:ea typeface="Verdana" panose="020B0604030504040204" pitchFamily="34" charset="0"/>
            </a:endParaRPr>
          </a:p>
          <a:p>
            <a:pPr>
              <a:lnSpc>
                <a:spcPct val="150000"/>
              </a:lnSpc>
            </a:pPr>
            <a:endParaRPr lang="de-DE" sz="1400" dirty="0">
              <a:latin typeface="Verdana" panose="020B0604030504040204" pitchFamily="34" charset="0"/>
              <a:ea typeface="Verdana" panose="020B0604030504040204" pitchFamily="34" charset="0"/>
            </a:endParaRPr>
          </a:p>
          <a:p>
            <a:pPr>
              <a:lnSpc>
                <a:spcPct val="150000"/>
              </a:lnSpc>
            </a:pPr>
            <a:r>
              <a:rPr lang="de-DE" sz="1400" dirty="0"/>
              <a:t>▶️ </a:t>
            </a:r>
            <a:r>
              <a:rPr lang="de-DE" sz="1400" dirty="0">
                <a:latin typeface="Verdana" panose="020B0604030504040204" pitchFamily="34" charset="0"/>
                <a:ea typeface="Verdana" panose="020B0604030504040204" pitchFamily="34" charset="0"/>
              </a:rPr>
              <a:t>Die neue Kläranlage reinigt </a:t>
            </a:r>
            <a:r>
              <a:rPr lang="de-DE" sz="1400" dirty="0" smtClean="0">
                <a:latin typeface="Verdana" panose="020B0604030504040204" pitchFamily="34" charset="0"/>
                <a:ea typeface="Verdana" panose="020B0604030504040204" pitchFamily="34" charset="0"/>
              </a:rPr>
              <a:t>künftig das Abwasser von 35.000 Einwohnergleichwerten.</a:t>
            </a:r>
            <a:endParaRPr lang="de-DE" sz="1400" dirty="0">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a:blip r:embed="rId4"/>
          <a:stretch>
            <a:fillRect/>
          </a:stretch>
        </p:blipFill>
        <p:spPr>
          <a:xfrm>
            <a:off x="8867463" y="1695510"/>
            <a:ext cx="2810500" cy="3121423"/>
          </a:xfrm>
          <a:prstGeom prst="rect">
            <a:avLst/>
          </a:prstGeom>
        </p:spPr>
      </p:pic>
    </p:spTree>
    <p:custDataLst>
      <p:tags r:id="rId1"/>
    </p:custDataLst>
    <p:extLst>
      <p:ext uri="{BB962C8B-B14F-4D97-AF65-F5344CB8AC3E}">
        <p14:creationId xmlns:p14="http://schemas.microsoft.com/office/powerpoint/2010/main" val="1533504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15</a:t>
            </a:fld>
            <a:endParaRPr lang="de-DE" dirty="0"/>
          </a:p>
        </p:txBody>
      </p:sp>
      <p:sp>
        <p:nvSpPr>
          <p:cNvPr id="6" name="Textfeld 5"/>
          <p:cNvSpPr txBox="1"/>
          <p:nvPr/>
        </p:nvSpPr>
        <p:spPr>
          <a:xfrm>
            <a:off x="95250" y="1295400"/>
            <a:ext cx="11839575" cy="400110"/>
          </a:xfrm>
          <a:prstGeom prst="rect">
            <a:avLst/>
          </a:prstGeom>
          <a:noFill/>
        </p:spPr>
        <p:txBody>
          <a:bodyPr wrap="square" rtlCol="0">
            <a:spAutoFit/>
          </a:bodyPr>
          <a:lstStyle/>
          <a:p>
            <a:r>
              <a:rPr lang="de-DE" sz="2000" dirty="0">
                <a:latin typeface="Verdana" panose="020B0604030504040204" pitchFamily="34" charset="0"/>
                <a:ea typeface="Verdana" panose="020B0604030504040204" pitchFamily="34" charset="0"/>
              </a:rPr>
              <a:t>Sanierung der </a:t>
            </a:r>
            <a:r>
              <a:rPr lang="de-DE" sz="2000" dirty="0" smtClean="0">
                <a:latin typeface="Verdana" panose="020B0604030504040204" pitchFamily="34" charset="0"/>
                <a:ea typeface="Verdana" panose="020B0604030504040204" pitchFamily="34" charset="0"/>
              </a:rPr>
              <a:t>Hauptstraße | erster Bauabschnitt</a:t>
            </a:r>
            <a:endParaRPr lang="de-DE" sz="1400" dirty="0">
              <a:solidFill>
                <a:srgbClr val="FF0000"/>
              </a:solidFill>
              <a:latin typeface="Verdana" panose="020B0604030504040204" pitchFamily="34" charset="0"/>
              <a:ea typeface="Verdana" panose="020B0604030504040204" pitchFamily="34" charset="0"/>
            </a:endParaRPr>
          </a:p>
        </p:txBody>
      </p:sp>
      <p:sp>
        <p:nvSpPr>
          <p:cNvPr id="8" name="Textfeld 7"/>
          <p:cNvSpPr txBox="1"/>
          <p:nvPr/>
        </p:nvSpPr>
        <p:spPr>
          <a:xfrm>
            <a:off x="95250" y="1887028"/>
            <a:ext cx="8724900" cy="4201150"/>
          </a:xfrm>
          <a:prstGeom prst="rect">
            <a:avLst/>
          </a:prstGeom>
          <a:noFill/>
        </p:spPr>
        <p:txBody>
          <a:bodyPr wrap="square" rtlCol="0">
            <a:spAutoFit/>
          </a:bodyPr>
          <a:lstStyle/>
          <a:p>
            <a:pPr>
              <a:lnSpc>
                <a:spcPct val="150000"/>
              </a:lnSpc>
            </a:pPr>
            <a:r>
              <a:rPr lang="de-DE" sz="1400" dirty="0" smtClean="0">
                <a:latin typeface="Verdana" panose="020B0604030504040204" pitchFamily="34" charset="0"/>
                <a:ea typeface="Verdana" panose="020B0604030504040204" pitchFamily="34" charset="0"/>
              </a:rPr>
              <a:t>▶️ </a:t>
            </a:r>
            <a:r>
              <a:rPr lang="de-DE" sz="1400" dirty="0">
                <a:latin typeface="Verdana" panose="020B0604030504040204" pitchFamily="34" charset="0"/>
                <a:ea typeface="Verdana" panose="020B0604030504040204" pitchFamily="34" charset="0"/>
              </a:rPr>
              <a:t>Die Baumaßnahme wird von der Regierung Mittelfranken gefördert und </a:t>
            </a:r>
            <a:r>
              <a:rPr lang="de-DE" sz="1400" dirty="0" smtClean="0">
                <a:latin typeface="Verdana" panose="020B0604030504040204" pitchFamily="34" charset="0"/>
                <a:ea typeface="Verdana" panose="020B0604030504040204" pitchFamily="34" charset="0"/>
              </a:rPr>
              <a:t>genehmigt</a:t>
            </a:r>
            <a:r>
              <a:rPr lang="de-DE" sz="1400" dirty="0">
                <a:latin typeface="Verdana" panose="020B0604030504040204" pitchFamily="34" charset="0"/>
                <a:ea typeface="Verdana" panose="020B0604030504040204" pitchFamily="34" charset="0"/>
              </a:rPr>
              <a:t>. </a:t>
            </a:r>
            <a:endParaRPr lang="de-DE" sz="1400" dirty="0" smtClean="0">
              <a:latin typeface="Verdana" panose="020B0604030504040204" pitchFamily="34" charset="0"/>
              <a:ea typeface="Verdana" panose="020B0604030504040204" pitchFamily="34" charset="0"/>
            </a:endParaRPr>
          </a:p>
          <a:p>
            <a:pPr>
              <a:lnSpc>
                <a:spcPct val="150000"/>
              </a:lnSpc>
            </a:pPr>
            <a:r>
              <a:rPr lang="de-DE" sz="1400" dirty="0" smtClean="0">
                <a:latin typeface="Verdana" panose="020B0604030504040204" pitchFamily="34" charset="0"/>
                <a:ea typeface="Verdana" panose="020B0604030504040204" pitchFamily="34" charset="0"/>
              </a:rPr>
              <a:t>▶️ </a:t>
            </a:r>
            <a:r>
              <a:rPr lang="de-DE" sz="1400" dirty="0">
                <a:latin typeface="Verdana" panose="020B0604030504040204" pitchFamily="34" charset="0"/>
                <a:ea typeface="Verdana" panose="020B0604030504040204" pitchFamily="34" charset="0"/>
              </a:rPr>
              <a:t>Die </a:t>
            </a:r>
            <a:r>
              <a:rPr lang="de-DE" sz="1400" dirty="0" smtClean="0">
                <a:latin typeface="Verdana" panose="020B0604030504040204" pitchFamily="34" charset="0"/>
                <a:ea typeface="Verdana" panose="020B0604030504040204" pitchFamily="34" charset="0"/>
              </a:rPr>
              <a:t>umfassende Sanierung der Hauptstraße umfasste viele einzelne Teilmaßnahmen: </a:t>
            </a:r>
          </a:p>
          <a:p>
            <a:pPr>
              <a:lnSpc>
                <a:spcPct val="150000"/>
              </a:lnSpc>
            </a:pPr>
            <a:r>
              <a:rPr lang="de-DE" sz="1400" dirty="0" smtClean="0">
                <a:solidFill>
                  <a:srgbClr val="FF0000"/>
                </a:solidFill>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neue </a:t>
            </a:r>
            <a:r>
              <a:rPr lang="de-DE" sz="1400" dirty="0">
                <a:latin typeface="Verdana" panose="020B0604030504040204" pitchFamily="34" charset="0"/>
                <a:ea typeface="Verdana" panose="020B0604030504040204" pitchFamily="34" charset="0"/>
              </a:rPr>
              <a:t>Wasser- und Abwasserleitungen </a:t>
            </a:r>
            <a:endParaRPr lang="de-DE" sz="1400" dirty="0" smtClean="0">
              <a:latin typeface="Verdana" panose="020B0604030504040204" pitchFamily="34" charset="0"/>
              <a:ea typeface="Verdana" panose="020B0604030504040204" pitchFamily="34" charset="0"/>
            </a:endParaRPr>
          </a:p>
          <a:p>
            <a:pPr>
              <a:lnSpc>
                <a:spcPct val="150000"/>
              </a:lnSpc>
            </a:pP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Verlegung von Leitungen und Leerrohren</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	- komplette Neugestaltung der Straße und der Gehwege</a:t>
            </a:r>
            <a:endParaRPr lang="de-DE" sz="1400" dirty="0">
              <a:latin typeface="Verdana" panose="020B0604030504040204" pitchFamily="34" charset="0"/>
              <a:ea typeface="Verdana" panose="020B0604030504040204" pitchFamily="34" charset="0"/>
            </a:endParaRPr>
          </a:p>
          <a:p>
            <a:pPr>
              <a:lnSpc>
                <a:spcPct val="150000"/>
              </a:lnSpc>
            </a:pPr>
            <a:r>
              <a:rPr lang="de-DE" sz="1400" dirty="0" smtClean="0">
                <a:latin typeface="Verdana" panose="020B0604030504040204" pitchFamily="34" charset="0"/>
                <a:ea typeface="Verdana" panose="020B0604030504040204" pitchFamily="34" charset="0"/>
              </a:rPr>
              <a:t>▶️ Notwendige Vollsperrung des ersten Bauabschnittes.</a:t>
            </a:r>
            <a:endParaRPr lang="de-DE" sz="1400" dirty="0">
              <a:latin typeface="Verdana" panose="020B0604030504040204" pitchFamily="34" charset="0"/>
              <a:ea typeface="Verdana" panose="020B0604030504040204" pitchFamily="34" charset="0"/>
            </a:endParaRPr>
          </a:p>
          <a:p>
            <a:pPr>
              <a:lnSpc>
                <a:spcPct val="150000"/>
              </a:lnSpc>
              <a:spcBef>
                <a:spcPts val="600"/>
              </a:spcBef>
            </a:pPr>
            <a:r>
              <a:rPr lang="de-DE" sz="1400" dirty="0" smtClean="0">
                <a:latin typeface="Verdana" panose="020B0604030504040204" pitchFamily="34" charset="0"/>
                <a:ea typeface="Verdana" panose="020B0604030504040204" pitchFamily="34" charset="0"/>
              </a:rPr>
              <a:t>▶️ Umleitungsstrecke </a:t>
            </a:r>
            <a:r>
              <a:rPr lang="de-DE" sz="1400" dirty="0">
                <a:latin typeface="Verdana" panose="020B0604030504040204" pitchFamily="34" charset="0"/>
                <a:ea typeface="Verdana" panose="020B0604030504040204" pitchFamily="34" charset="0"/>
              </a:rPr>
              <a:t>durch sehr beengte </a:t>
            </a:r>
            <a:r>
              <a:rPr lang="de-DE" sz="1400" dirty="0" smtClean="0">
                <a:latin typeface="Verdana" panose="020B0604030504040204" pitchFamily="34" charset="0"/>
                <a:ea typeface="Verdana" panose="020B0604030504040204" pitchFamily="34" charset="0"/>
              </a:rPr>
              <a:t>Straßenverhältnisse, daher war besondere Vorsicht geboten.</a:t>
            </a:r>
          </a:p>
          <a:p>
            <a:pPr>
              <a:lnSpc>
                <a:spcPct val="150000"/>
              </a:lnSpc>
            </a:pPr>
            <a:r>
              <a:rPr lang="de-DE" sz="1400" dirty="0"/>
              <a:t>▶️ </a:t>
            </a:r>
            <a:r>
              <a:rPr lang="de-DE" sz="1400" dirty="0">
                <a:latin typeface="Verdana" panose="020B0604030504040204" pitchFamily="34" charset="0"/>
                <a:ea typeface="Verdana" panose="020B0604030504040204" pitchFamily="34" charset="0"/>
              </a:rPr>
              <a:t>Witterungsbedingt hat sich BA1 bis in 2022 reingezogen</a:t>
            </a:r>
          </a:p>
          <a:p>
            <a:pPr>
              <a:lnSpc>
                <a:spcPct val="150000"/>
              </a:lnSpc>
              <a:spcBef>
                <a:spcPts val="600"/>
              </a:spcBef>
            </a:pPr>
            <a:r>
              <a:rPr lang="de-DE" sz="1400" dirty="0"/>
              <a:t>▶️ </a:t>
            </a:r>
            <a:r>
              <a:rPr lang="de-DE" sz="1400" dirty="0">
                <a:latin typeface="Verdana" panose="020B0604030504040204" pitchFamily="34" charset="0"/>
                <a:ea typeface="Verdana" panose="020B0604030504040204" pitchFamily="34" charset="0"/>
              </a:rPr>
              <a:t>Mittlerweile ist die Maßnahme weitestgehend abgeschlossen. Es fehlen noch die Buswarte-Überdachungen mit </a:t>
            </a:r>
            <a:r>
              <a:rPr lang="de-DE" sz="1400" dirty="0" err="1">
                <a:latin typeface="Verdana" panose="020B0604030504040204" pitchFamily="34" charset="0"/>
                <a:ea typeface="Verdana" panose="020B0604030504040204" pitchFamily="34" charset="0"/>
              </a:rPr>
              <a:t>Gründach</a:t>
            </a:r>
            <a:r>
              <a:rPr lang="de-DE" sz="1400" dirty="0">
                <a:latin typeface="Verdana" panose="020B0604030504040204" pitchFamily="34" charset="0"/>
                <a:ea typeface="Verdana" panose="020B0604030504040204" pitchFamily="34" charset="0"/>
              </a:rPr>
              <a:t>, d.h. mit bepflanztem Dach.</a:t>
            </a:r>
          </a:p>
          <a:p>
            <a:pPr>
              <a:lnSpc>
                <a:spcPct val="150000"/>
              </a:lnSpc>
              <a:spcBef>
                <a:spcPts val="600"/>
              </a:spcBef>
            </a:pPr>
            <a:endParaRPr lang="de-DE" sz="1400" dirty="0">
              <a:latin typeface="Verdana" panose="020B0604030504040204" pitchFamily="34" charset="0"/>
              <a:ea typeface="Verdana" panose="020B0604030504040204" pitchFamily="34" charset="0"/>
            </a:endParaRPr>
          </a:p>
        </p:txBody>
      </p:sp>
      <p:pic>
        <p:nvPicPr>
          <p:cNvPr id="5" name="Grafi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74825" y="1880850"/>
            <a:ext cx="3060000" cy="3256350"/>
          </a:xfrm>
          <a:prstGeom prst="rect">
            <a:avLst/>
          </a:prstGeom>
        </p:spPr>
      </p:pic>
    </p:spTree>
    <p:custDataLst>
      <p:tags r:id="rId1"/>
    </p:custDataLst>
    <p:extLst>
      <p:ext uri="{BB962C8B-B14F-4D97-AF65-F5344CB8AC3E}">
        <p14:creationId xmlns:p14="http://schemas.microsoft.com/office/powerpoint/2010/main" val="3898566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16</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Kindertagesstätte Wurzelaus8</a:t>
            </a:r>
            <a:endParaRPr lang="de-DE" sz="1400" dirty="0">
              <a:solidFill>
                <a:srgbClr val="FF0000"/>
              </a:solidFill>
              <a:latin typeface="Verdana" panose="020B0604030504040204" pitchFamily="34" charset="0"/>
              <a:ea typeface="Verdana" panose="020B0604030504040204" pitchFamily="34" charset="0"/>
            </a:endParaRPr>
          </a:p>
        </p:txBody>
      </p:sp>
      <p:sp>
        <p:nvSpPr>
          <p:cNvPr id="6" name="Textfeld 5"/>
          <p:cNvSpPr txBox="1"/>
          <p:nvPr/>
        </p:nvSpPr>
        <p:spPr>
          <a:xfrm>
            <a:off x="95250" y="1878652"/>
            <a:ext cx="7934325" cy="4462760"/>
          </a:xfrm>
          <a:prstGeom prst="rect">
            <a:avLst/>
          </a:prstGeom>
          <a:noFill/>
        </p:spPr>
        <p:txBody>
          <a:bodyPr wrap="square" rtlCol="0">
            <a:spAutoFit/>
          </a:bodyPr>
          <a:lstStyle/>
          <a:p>
            <a:pPr>
              <a:lnSpc>
                <a:spcPct val="150000"/>
              </a:lnSpc>
            </a:pPr>
            <a:r>
              <a:rPr lang="de-DE" sz="1600" dirty="0"/>
              <a:t>▶️ </a:t>
            </a:r>
            <a:r>
              <a:rPr lang="de-DE" sz="1600" dirty="0">
                <a:latin typeface="Verdana" panose="020B0604030504040204" pitchFamily="34" charset="0"/>
                <a:ea typeface="Verdana" panose="020B0604030504040204" pitchFamily="34" charset="0"/>
              </a:rPr>
              <a:t>Bauliche </a:t>
            </a:r>
            <a:r>
              <a:rPr lang="de-DE" sz="1600" dirty="0" smtClean="0">
                <a:latin typeface="Verdana" panose="020B0604030504040204" pitchFamily="34" charset="0"/>
                <a:ea typeface="Verdana" panose="020B0604030504040204" pitchFamily="34" charset="0"/>
              </a:rPr>
              <a:t>Maßnahme ist abgeschlossen. </a:t>
            </a:r>
            <a:endParaRPr lang="de-DE" sz="1600" dirty="0">
              <a:latin typeface="Verdana" panose="020B0604030504040204" pitchFamily="34" charset="0"/>
              <a:ea typeface="Verdana" panose="020B0604030504040204" pitchFamily="34" charset="0"/>
            </a:endParaRPr>
          </a:p>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Im Winter 2021 fand die offizielle Schlüsselübergabe das Waldkinderhauses Wurzelaus8 statt.</a:t>
            </a:r>
          </a:p>
          <a:p>
            <a:pPr>
              <a:lnSpc>
                <a:spcPct val="150000"/>
              </a:lnSpc>
              <a:spcBef>
                <a:spcPts val="600"/>
              </a:spcBef>
            </a:pPr>
            <a:r>
              <a:rPr lang="de-DE" sz="1600" dirty="0" smtClean="0"/>
              <a:t>▶️ </a:t>
            </a:r>
            <a:r>
              <a:rPr lang="de-DE" sz="1600" dirty="0">
                <a:latin typeface="Verdana" panose="020B0604030504040204" pitchFamily="34" charset="0"/>
                <a:ea typeface="Verdana" panose="020B0604030504040204" pitchFamily="34" charset="0"/>
              </a:rPr>
              <a:t>Nach langen Verzögerungen durch Wasserschäden und Trocknungsproblemen konnten die Kinder zwar </a:t>
            </a:r>
            <a:r>
              <a:rPr lang="de-DE" sz="1600" dirty="0" smtClean="0">
                <a:latin typeface="Verdana" panose="020B0604030504040204" pitchFamily="34" charset="0"/>
                <a:ea typeface="Verdana" panose="020B0604030504040204" pitchFamily="34" charset="0"/>
              </a:rPr>
              <a:t>schon früher in die Tagesstätte einziehen</a:t>
            </a:r>
            <a:r>
              <a:rPr lang="de-DE" sz="1600" dirty="0">
                <a:latin typeface="Verdana" panose="020B0604030504040204" pitchFamily="34" charset="0"/>
                <a:ea typeface="Verdana" panose="020B0604030504040204" pitchFamily="34" charset="0"/>
              </a:rPr>
              <a:t>, eine offizielle Einweihung war coronabedingt jedoch noch nicht möglich</a:t>
            </a:r>
            <a:r>
              <a:rPr lang="de-DE" sz="1600" dirty="0" smtClean="0">
                <a:latin typeface="Verdana" panose="020B0604030504040204" pitchFamily="34" charset="0"/>
                <a:ea typeface="Verdana" panose="020B0604030504040204" pitchFamily="34" charset="0"/>
              </a:rPr>
              <a:t>.</a:t>
            </a:r>
          </a:p>
          <a:p>
            <a:pPr>
              <a:lnSpc>
                <a:spcPct val="150000"/>
              </a:lnSpc>
              <a:spcBef>
                <a:spcPts val="600"/>
              </a:spcBef>
            </a:pPr>
            <a:r>
              <a:rPr lang="de-DE" sz="1600" dirty="0" smtClean="0"/>
              <a:t>▶️ </a:t>
            </a:r>
            <a:r>
              <a:rPr lang="de-DE" sz="1600" dirty="0" smtClean="0">
                <a:latin typeface="Verdana" panose="020B0604030504040204" pitchFamily="34" charset="0"/>
                <a:ea typeface="Verdana" panose="020B0604030504040204" pitchFamily="34" charset="0"/>
              </a:rPr>
              <a:t>Wurzelaus8 </a:t>
            </a:r>
            <a:r>
              <a:rPr lang="de-DE" sz="1600" dirty="0">
                <a:latin typeface="Verdana" panose="020B0604030504040204" pitchFamily="34" charset="0"/>
                <a:ea typeface="Verdana" panose="020B0604030504040204" pitchFamily="34" charset="0"/>
              </a:rPr>
              <a:t>beherbergt 136 Kinder in 6 Gruppen. 11 </a:t>
            </a:r>
            <a:r>
              <a:rPr lang="de-DE" sz="1600" dirty="0" err="1">
                <a:latin typeface="Verdana" panose="020B0604030504040204" pitchFamily="34" charset="0"/>
                <a:ea typeface="Verdana" panose="020B0604030504040204" pitchFamily="34" charset="0"/>
              </a:rPr>
              <a:t>MitarbeiterInnen</a:t>
            </a:r>
            <a:r>
              <a:rPr lang="de-DE" sz="1600" dirty="0">
                <a:latin typeface="Verdana" panose="020B0604030504040204" pitchFamily="34" charset="0"/>
                <a:ea typeface="Verdana" panose="020B0604030504040204" pitchFamily="34" charset="0"/>
              </a:rPr>
              <a:t> kümmern sich im </a:t>
            </a:r>
            <a:r>
              <a:rPr lang="de-DE" sz="1600" dirty="0" smtClean="0">
                <a:latin typeface="Verdana" panose="020B0604030504040204" pitchFamily="34" charset="0"/>
                <a:ea typeface="Verdana" panose="020B0604030504040204" pitchFamily="34" charset="0"/>
              </a:rPr>
              <a:t>Ortsteil </a:t>
            </a:r>
            <a:r>
              <a:rPr lang="de-DE" sz="1600" dirty="0">
                <a:latin typeface="Verdana" panose="020B0604030504040204" pitchFamily="34" charset="0"/>
                <a:ea typeface="Verdana" panose="020B0604030504040204" pitchFamily="34" charset="0"/>
              </a:rPr>
              <a:t>Gsteinach auf 620 m² um die kleinen Abenteurer. </a:t>
            </a:r>
            <a:endParaRPr lang="de-DE" sz="1600" dirty="0" smtClean="0">
              <a:latin typeface="Verdana" panose="020B0604030504040204" pitchFamily="34" charset="0"/>
              <a:ea typeface="Verdana" panose="020B0604030504040204" pitchFamily="34" charset="0"/>
            </a:endParaRPr>
          </a:p>
          <a:p>
            <a:pPr>
              <a:lnSpc>
                <a:spcPct val="150000"/>
              </a:lnSpc>
              <a:spcBef>
                <a:spcPts val="600"/>
              </a:spcBef>
            </a:pPr>
            <a:r>
              <a:rPr lang="de-DE" sz="1600" dirty="0"/>
              <a:t>▶️</a:t>
            </a:r>
            <a:r>
              <a:rPr lang="de-DE" sz="1600" dirty="0">
                <a:latin typeface="Verdana" panose="020B0604030504040204" pitchFamily="34" charset="0"/>
                <a:ea typeface="Verdana" panose="020B0604030504040204" pitchFamily="34" charset="0"/>
              </a:rPr>
              <a:t>Brücke wird über </a:t>
            </a:r>
            <a:r>
              <a:rPr lang="de-DE" sz="1600" dirty="0" smtClean="0">
                <a:latin typeface="Verdana" panose="020B0604030504040204" pitchFamily="34" charset="0"/>
                <a:ea typeface="Verdana" panose="020B0604030504040204" pitchFamily="34" charset="0"/>
              </a:rPr>
              <a:t>den Winter </a:t>
            </a:r>
            <a:r>
              <a:rPr lang="de-DE" sz="1600" dirty="0">
                <a:latin typeface="Verdana" panose="020B0604030504040204" pitchFamily="34" charset="0"/>
                <a:ea typeface="Verdana" panose="020B0604030504040204" pitchFamily="34" charset="0"/>
              </a:rPr>
              <a:t>auf Grund Unfallgefahr </a:t>
            </a:r>
            <a:r>
              <a:rPr lang="de-DE" sz="1600" dirty="0" smtClean="0">
                <a:latin typeface="Verdana" panose="020B0604030504040204" pitchFamily="34" charset="0"/>
                <a:ea typeface="Verdana" panose="020B0604030504040204" pitchFamily="34" charset="0"/>
              </a:rPr>
              <a:t>gesperrt.</a:t>
            </a:r>
            <a:endParaRPr lang="de-DE" sz="1600" dirty="0">
              <a:latin typeface="Verdana" panose="020B0604030504040204" pitchFamily="34" charset="0"/>
              <a:ea typeface="Verdana" panose="020B0604030504040204" pitchFamily="34" charset="0"/>
            </a:endParaRPr>
          </a:p>
          <a:p>
            <a:pPr>
              <a:lnSpc>
                <a:spcPct val="150000"/>
              </a:lnSpc>
              <a:spcBef>
                <a:spcPts val="600"/>
              </a:spcBef>
            </a:pPr>
            <a:endParaRPr lang="de-DE" sz="1600" dirty="0">
              <a:latin typeface="Verdana" panose="020B0604030504040204" pitchFamily="34" charset="0"/>
              <a:ea typeface="Verdana" panose="020B0604030504040204" pitchFamily="34" charset="0"/>
            </a:endParaRPr>
          </a:p>
        </p:txBody>
      </p:sp>
      <p:pic>
        <p:nvPicPr>
          <p:cNvPr id="8" name="Grafi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78825" y="1878652"/>
            <a:ext cx="3456000" cy="2304000"/>
          </a:xfrm>
          <a:prstGeom prst="rect">
            <a:avLst/>
          </a:prstGeom>
        </p:spPr>
      </p:pic>
    </p:spTree>
    <p:custDataLst>
      <p:tags r:id="rId1"/>
    </p:custDataLst>
    <p:extLst>
      <p:ext uri="{BB962C8B-B14F-4D97-AF65-F5344CB8AC3E}">
        <p14:creationId xmlns:p14="http://schemas.microsoft.com/office/powerpoint/2010/main" val="3418012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17</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3" y="1394273"/>
            <a:ext cx="9109313" cy="4496169"/>
          </a:xfrm>
          <a:prstGeom prst="rect">
            <a:avLst/>
          </a:prstGeom>
        </p:spPr>
      </p:pic>
    </p:spTree>
    <p:custDataLst>
      <p:tags r:id="rId1"/>
    </p:custDataLst>
    <p:extLst>
      <p:ext uri="{BB962C8B-B14F-4D97-AF65-F5344CB8AC3E}">
        <p14:creationId xmlns:p14="http://schemas.microsoft.com/office/powerpoint/2010/main" val="31478876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dirty="0" smtClean="0"/>
              <a:t>Seite </a:t>
            </a:r>
            <a:fld id="{E19A91BC-DE0F-4BB7-BBEE-01665E045DA1}" type="slidenum">
              <a:rPr lang="de-DE" smtClean="0"/>
              <a:pPr/>
              <a:t>18</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Neue Hundesteuersatzung</a:t>
            </a:r>
            <a:endParaRPr lang="de-DE" sz="1400" dirty="0">
              <a:solidFill>
                <a:srgbClr val="FF0000"/>
              </a:solidFill>
              <a:latin typeface="Verdana" panose="020B0604030504040204" pitchFamily="34" charset="0"/>
              <a:ea typeface="Verdana" panose="020B0604030504040204" pitchFamily="34" charset="0"/>
            </a:endParaRPr>
          </a:p>
        </p:txBody>
      </p:sp>
      <p:sp>
        <p:nvSpPr>
          <p:cNvPr id="7" name="Textfeld 6"/>
          <p:cNvSpPr txBox="1"/>
          <p:nvPr/>
        </p:nvSpPr>
        <p:spPr>
          <a:xfrm>
            <a:off x="95249" y="1798951"/>
            <a:ext cx="7876725" cy="4388381"/>
          </a:xfrm>
          <a:prstGeom prst="rect">
            <a:avLst/>
          </a:prstGeom>
          <a:noFill/>
        </p:spPr>
        <p:txBody>
          <a:bodyPr wrap="square" rtlCol="0">
            <a:spAutoFit/>
          </a:bodyPr>
          <a:lstStyle/>
          <a:p>
            <a:pPr>
              <a:lnSpc>
                <a:spcPts val="2300"/>
              </a:lnSpc>
            </a:pPr>
            <a:r>
              <a:rPr lang="de-DE" sz="1400" dirty="0">
                <a:latin typeface="Verdana" panose="020B0604030504040204" pitchFamily="34" charset="0"/>
                <a:ea typeface="Verdana" panose="020B0604030504040204" pitchFamily="34" charset="0"/>
              </a:rPr>
              <a:t>Die Hundesteuer ist eine kommunale Aufwandsteuer, </a:t>
            </a:r>
            <a:r>
              <a:rPr lang="de-DE" sz="1400" dirty="0" smtClean="0">
                <a:latin typeface="Verdana" panose="020B0604030504040204" pitchFamily="34" charset="0"/>
                <a:ea typeface="Verdana" panose="020B0604030504040204" pitchFamily="34" charset="0"/>
              </a:rPr>
              <a:t>geregelt durch </a:t>
            </a:r>
            <a:r>
              <a:rPr lang="de-DE" sz="1400" dirty="0">
                <a:latin typeface="Verdana" panose="020B0604030504040204" pitchFamily="34" charset="0"/>
                <a:ea typeface="Verdana" panose="020B0604030504040204" pitchFamily="34" charset="0"/>
              </a:rPr>
              <a:t>die örtliche </a:t>
            </a:r>
            <a:r>
              <a:rPr lang="de-DE" sz="1400" dirty="0" smtClean="0">
                <a:latin typeface="Verdana" panose="020B0604030504040204" pitchFamily="34" charset="0"/>
                <a:ea typeface="Verdana" panose="020B0604030504040204" pitchFamily="34" charset="0"/>
              </a:rPr>
              <a:t>Hundesteuersatzung. </a:t>
            </a:r>
            <a:r>
              <a:rPr lang="de-DE" sz="1400" dirty="0">
                <a:latin typeface="Verdana" panose="020B0604030504040204" pitchFamily="34" charset="0"/>
                <a:ea typeface="Verdana" panose="020B0604030504040204" pitchFamily="34" charset="0"/>
              </a:rPr>
              <a:t>Besteuerungsgrundlage ist </a:t>
            </a:r>
            <a:r>
              <a:rPr lang="de-DE" sz="1400" dirty="0" smtClean="0">
                <a:latin typeface="Verdana" panose="020B0604030504040204" pitchFamily="34" charset="0"/>
                <a:ea typeface="Verdana" panose="020B0604030504040204" pitchFamily="34" charset="0"/>
              </a:rPr>
              <a:t>das </a:t>
            </a:r>
            <a:r>
              <a:rPr lang="de-DE" sz="1400" dirty="0">
                <a:latin typeface="Verdana" panose="020B0604030504040204" pitchFamily="34" charset="0"/>
                <a:ea typeface="Verdana" panose="020B0604030504040204" pitchFamily="34" charset="0"/>
              </a:rPr>
              <a:t>Halten eines Hundes im </a:t>
            </a:r>
            <a:r>
              <a:rPr lang="de-DE" sz="1400" dirty="0" smtClean="0">
                <a:latin typeface="Verdana" panose="020B0604030504040204" pitchFamily="34" charset="0"/>
                <a:ea typeface="Verdana" panose="020B0604030504040204" pitchFamily="34" charset="0"/>
              </a:rPr>
              <a:t>Gemeindegebiet. </a:t>
            </a:r>
            <a:r>
              <a:rPr lang="de-DE" sz="1400" dirty="0">
                <a:latin typeface="Verdana" panose="020B0604030504040204" pitchFamily="34" charset="0"/>
                <a:ea typeface="Verdana" panose="020B0604030504040204" pitchFamily="34" charset="0"/>
              </a:rPr>
              <a:t>Zum 01.01.2021 wurde die Hundesteuer </a:t>
            </a:r>
            <a:r>
              <a:rPr lang="de-DE" sz="1400" dirty="0" smtClean="0">
                <a:latin typeface="Verdana" panose="020B0604030504040204" pitchFamily="34" charset="0"/>
                <a:ea typeface="Verdana" panose="020B0604030504040204" pitchFamily="34" charset="0"/>
              </a:rPr>
              <a:t>überarbeitet.</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Steuerpflichtig </a:t>
            </a:r>
            <a:r>
              <a:rPr lang="de-DE" sz="1400" dirty="0">
                <a:latin typeface="Verdana" panose="020B0604030504040204" pitchFamily="34" charset="0"/>
                <a:ea typeface="Verdana" panose="020B0604030504040204" pitchFamily="34" charset="0"/>
              </a:rPr>
              <a:t>sind alle Hunde im Gemeindegebiet, die älter als 4 Monate sind und mindestens drei Monate eines Jahres im Gemeindegebiet gehalten werden. </a:t>
            </a:r>
          </a:p>
          <a:p>
            <a:pPr>
              <a:lnSpc>
                <a:spcPts val="2300"/>
              </a:lnSpc>
              <a:spcBef>
                <a:spcPts val="600"/>
              </a:spcBef>
            </a:pPr>
            <a:r>
              <a:rPr lang="de-DE" sz="1400" dirty="0" smtClean="0">
                <a:latin typeface="Verdana" panose="020B0604030504040204" pitchFamily="34" charset="0"/>
                <a:ea typeface="Verdana" panose="020B0604030504040204" pitchFamily="34" charset="0"/>
              </a:rPr>
              <a:t>Die </a:t>
            </a:r>
            <a:r>
              <a:rPr lang="de-DE" sz="1400" dirty="0">
                <a:latin typeface="Verdana" panose="020B0604030504040204" pitchFamily="34" charset="0"/>
                <a:ea typeface="Verdana" panose="020B0604030504040204" pitchFamily="34" charset="0"/>
              </a:rPr>
              <a:t>Hundesteuer beträgt ab sofort pro Kalenderjahr</a:t>
            </a:r>
          </a:p>
          <a:p>
            <a:pPr>
              <a:lnSpc>
                <a:spcPts val="2300"/>
              </a:lnSpc>
              <a:spcBef>
                <a:spcPts val="600"/>
              </a:spcBef>
            </a:pPr>
            <a:r>
              <a:rPr lang="de-DE" sz="1400" dirty="0" smtClean="0">
                <a:latin typeface="Verdana" panose="020B0604030504040204" pitchFamily="34" charset="0"/>
                <a:ea typeface="Verdana" panose="020B0604030504040204" pitchFamily="34" charset="0"/>
              </a:rPr>
              <a:t>▶ 55 </a:t>
            </a:r>
            <a:r>
              <a:rPr lang="de-DE" sz="1400" dirty="0">
                <a:latin typeface="Verdana" panose="020B0604030504040204" pitchFamily="34" charset="0"/>
                <a:ea typeface="Verdana" panose="020B0604030504040204" pitchFamily="34" charset="0"/>
              </a:rPr>
              <a:t>Euro für den 1. gehaltenen Hund,</a:t>
            </a:r>
          </a:p>
          <a:p>
            <a:pPr>
              <a:lnSpc>
                <a:spcPts val="2300"/>
              </a:lnSpc>
              <a:spcBef>
                <a:spcPts val="600"/>
              </a:spcBef>
            </a:pPr>
            <a:r>
              <a:rPr lang="de-DE" sz="1400" dirty="0" smtClean="0">
                <a:latin typeface="Verdana" panose="020B0604030504040204" pitchFamily="34" charset="0"/>
                <a:ea typeface="Verdana" panose="020B0604030504040204" pitchFamily="34" charset="0"/>
              </a:rPr>
              <a:t>▶ 80 </a:t>
            </a:r>
            <a:r>
              <a:rPr lang="de-DE" sz="1400" dirty="0">
                <a:latin typeface="Verdana" panose="020B0604030504040204" pitchFamily="34" charset="0"/>
                <a:ea typeface="Verdana" panose="020B0604030504040204" pitchFamily="34" charset="0"/>
              </a:rPr>
              <a:t>Euro für den 2. gehaltenen Hund,</a:t>
            </a:r>
          </a:p>
          <a:p>
            <a:pPr>
              <a:lnSpc>
                <a:spcPts val="2300"/>
              </a:lnSpc>
              <a:spcBef>
                <a:spcPts val="600"/>
              </a:spcBef>
            </a:pPr>
            <a:r>
              <a:rPr lang="de-DE" sz="1400" dirty="0">
                <a:latin typeface="Verdana" panose="020B0604030504040204" pitchFamily="34" charset="0"/>
                <a:ea typeface="Verdana" panose="020B0604030504040204" pitchFamily="34" charset="0"/>
              </a:rPr>
              <a:t>▶ 105 Euro für jeden weiteren Hund,</a:t>
            </a:r>
          </a:p>
          <a:p>
            <a:pPr>
              <a:lnSpc>
                <a:spcPts val="2300"/>
              </a:lnSpc>
              <a:spcBef>
                <a:spcPts val="600"/>
              </a:spcBef>
            </a:pPr>
            <a:r>
              <a:rPr lang="de-DE" sz="1400" dirty="0">
                <a:latin typeface="Verdana" panose="020B0604030504040204" pitchFamily="34" charset="0"/>
                <a:ea typeface="Verdana" panose="020B0604030504040204" pitchFamily="34" charset="0"/>
              </a:rPr>
              <a:t>▶ 110 Euro für jeden Kampfhund der </a:t>
            </a:r>
            <a:r>
              <a:rPr lang="de-DE" sz="1400" dirty="0" smtClean="0">
                <a:latin typeface="Verdana" panose="020B0604030504040204" pitchFamily="34" charset="0"/>
                <a:ea typeface="Verdana" panose="020B0604030504040204" pitchFamily="34" charset="0"/>
              </a:rPr>
              <a:t>Kat. </a:t>
            </a:r>
            <a:r>
              <a:rPr lang="de-DE" sz="1400" dirty="0">
                <a:latin typeface="Verdana" panose="020B0604030504040204" pitchFamily="34" charset="0"/>
                <a:ea typeface="Verdana" panose="020B0604030504040204" pitchFamily="34" charset="0"/>
              </a:rPr>
              <a:t>2 mit positivem Wesenstest bzw. Negativzeugnis (§1 Absatz 2 </a:t>
            </a:r>
            <a:r>
              <a:rPr lang="de-DE" sz="1400" dirty="0" err="1">
                <a:latin typeface="Verdana" panose="020B0604030504040204" pitchFamily="34" charset="0"/>
                <a:ea typeface="Verdana" panose="020B0604030504040204" pitchFamily="34" charset="0"/>
              </a:rPr>
              <a:t>KampfhVO</a:t>
            </a:r>
            <a:r>
              <a:rPr lang="de-DE" sz="1400" dirty="0">
                <a:latin typeface="Verdana" panose="020B0604030504040204" pitchFamily="34" charset="0"/>
                <a:ea typeface="Verdana" panose="020B0604030504040204" pitchFamily="34" charset="0"/>
              </a:rPr>
              <a:t>),</a:t>
            </a:r>
          </a:p>
          <a:p>
            <a:pPr>
              <a:lnSpc>
                <a:spcPts val="2300"/>
              </a:lnSpc>
              <a:spcBef>
                <a:spcPts val="600"/>
              </a:spcBef>
            </a:pPr>
            <a:r>
              <a:rPr lang="de-DE" sz="1400" dirty="0" smtClean="0">
                <a:latin typeface="Verdana" panose="020B0604030504040204" pitchFamily="34" charset="0"/>
                <a:ea typeface="Verdana" panose="020B0604030504040204" pitchFamily="34" charset="0"/>
              </a:rPr>
              <a:t>▶ 1.000 </a:t>
            </a:r>
            <a:r>
              <a:rPr lang="de-DE" sz="1400" dirty="0">
                <a:latin typeface="Verdana" panose="020B0604030504040204" pitchFamily="34" charset="0"/>
                <a:ea typeface="Verdana" panose="020B0604030504040204" pitchFamily="34" charset="0"/>
              </a:rPr>
              <a:t>Euro für jeden gehaltenen Kampfhund der </a:t>
            </a:r>
            <a:r>
              <a:rPr lang="de-DE" sz="1400" dirty="0" smtClean="0">
                <a:latin typeface="Verdana" panose="020B0604030504040204" pitchFamily="34" charset="0"/>
                <a:ea typeface="Verdana" panose="020B0604030504040204" pitchFamily="34" charset="0"/>
              </a:rPr>
              <a:t>Kat. </a:t>
            </a:r>
            <a:r>
              <a:rPr lang="de-DE" sz="1400" dirty="0">
                <a:latin typeface="Verdana" panose="020B0604030504040204" pitchFamily="34" charset="0"/>
                <a:ea typeface="Verdana" panose="020B0604030504040204" pitchFamily="34" charset="0"/>
              </a:rPr>
              <a:t>1 und der </a:t>
            </a:r>
            <a:r>
              <a:rPr lang="de-DE" sz="1400" dirty="0" smtClean="0">
                <a:latin typeface="Verdana" panose="020B0604030504040204" pitchFamily="34" charset="0"/>
                <a:ea typeface="Verdana" panose="020B0604030504040204" pitchFamily="34" charset="0"/>
              </a:rPr>
              <a:t>Kat. </a:t>
            </a:r>
            <a:r>
              <a:rPr lang="de-DE" sz="1400" dirty="0">
                <a:latin typeface="Verdana" panose="020B0604030504040204" pitchFamily="34" charset="0"/>
                <a:ea typeface="Verdana" panose="020B0604030504040204" pitchFamily="34" charset="0"/>
              </a:rPr>
              <a:t>2 ohne positiven Wesenstest bzw. Negativzeugnis (§ 1 </a:t>
            </a:r>
            <a:r>
              <a:rPr lang="de-DE" sz="1400" dirty="0" err="1">
                <a:latin typeface="Verdana" panose="020B0604030504040204" pitchFamily="34" charset="0"/>
                <a:ea typeface="Verdana" panose="020B0604030504040204" pitchFamily="34" charset="0"/>
              </a:rPr>
              <a:t>KampfhVO</a:t>
            </a:r>
            <a:r>
              <a:rPr lang="de-DE" sz="1400" dirty="0" smtClean="0">
                <a:latin typeface="Verdana" panose="020B0604030504040204" pitchFamily="34" charset="0"/>
                <a:ea typeface="Verdana" panose="020B0604030504040204" pitchFamily="34" charset="0"/>
              </a:rPr>
              <a:t>).</a:t>
            </a:r>
            <a:endParaRPr lang="de-DE" sz="1400" dirty="0">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8153400" y="633764"/>
            <a:ext cx="3600000" cy="2383125"/>
          </a:xfrm>
          <a:prstGeom prst="rect">
            <a:avLst/>
          </a:prstGeom>
        </p:spPr>
      </p:pic>
      <p:sp>
        <p:nvSpPr>
          <p:cNvPr id="6" name="Rechteck 5"/>
          <p:cNvSpPr/>
          <p:nvPr/>
        </p:nvSpPr>
        <p:spPr>
          <a:xfrm>
            <a:off x="8153400" y="3905957"/>
            <a:ext cx="3600000" cy="1292662"/>
          </a:xfrm>
          <a:prstGeom prst="rect">
            <a:avLst/>
          </a:prstGeom>
          <a:solidFill>
            <a:schemeClr val="bg1"/>
          </a:solidFill>
          <a:ln w="28575">
            <a:solidFill>
              <a:srgbClr val="F08863"/>
            </a:solidFill>
          </a:ln>
        </p:spPr>
        <p:txBody>
          <a:bodyPr wrap="square">
            <a:spAutoFit/>
          </a:bodyPr>
          <a:lstStyle/>
          <a:p>
            <a:pPr>
              <a:spcBef>
                <a:spcPts val="600"/>
              </a:spcBef>
            </a:pPr>
            <a:r>
              <a:rPr lang="de-DE" dirty="0" smtClean="0">
                <a:solidFill>
                  <a:srgbClr val="F08863"/>
                </a:solidFill>
              </a:rPr>
              <a:t>Fragen?</a:t>
            </a:r>
          </a:p>
          <a:p>
            <a:pPr>
              <a:spcBef>
                <a:spcPts val="600"/>
              </a:spcBef>
            </a:pPr>
            <a:r>
              <a:rPr lang="de-DE" sz="1600" dirty="0" smtClean="0"/>
              <a:t>Frau </a:t>
            </a:r>
            <a:r>
              <a:rPr lang="de-DE" sz="1600" dirty="0" err="1" smtClean="0"/>
              <a:t>Radam</a:t>
            </a:r>
            <a:r>
              <a:rPr lang="de-DE" sz="1600" dirty="0" smtClean="0"/>
              <a:t> Telefon 09128/9911-125</a:t>
            </a:r>
            <a:br>
              <a:rPr lang="de-DE" sz="1600" dirty="0" smtClean="0"/>
            </a:br>
            <a:r>
              <a:rPr lang="de-DE" sz="1600" dirty="0"/>
              <a:t>Frau </a:t>
            </a:r>
            <a:r>
              <a:rPr lang="de-DE" sz="1600" dirty="0" smtClean="0"/>
              <a:t>Wiener Telefon 09128/9911-124</a:t>
            </a:r>
          </a:p>
          <a:p>
            <a:pPr>
              <a:spcBef>
                <a:spcPts val="600"/>
              </a:spcBef>
            </a:pPr>
            <a:r>
              <a:rPr lang="de-DE" dirty="0" smtClean="0">
                <a:solidFill>
                  <a:srgbClr val="F08863"/>
                </a:solidFill>
              </a:rPr>
              <a:t>Stehen gerne </a:t>
            </a:r>
            <a:r>
              <a:rPr lang="de-DE" dirty="0">
                <a:solidFill>
                  <a:srgbClr val="F08863"/>
                </a:solidFill>
              </a:rPr>
              <a:t>zur </a:t>
            </a:r>
            <a:r>
              <a:rPr lang="de-DE" dirty="0" smtClean="0">
                <a:solidFill>
                  <a:srgbClr val="F08863"/>
                </a:solidFill>
              </a:rPr>
              <a:t>Verfügung!</a:t>
            </a:r>
            <a:endParaRPr lang="de-DE" dirty="0">
              <a:solidFill>
                <a:srgbClr val="F08863"/>
              </a:solidFill>
            </a:endParaRPr>
          </a:p>
        </p:txBody>
      </p:sp>
    </p:spTree>
    <p:custDataLst>
      <p:tags r:id="rId1"/>
    </p:custDataLst>
    <p:extLst>
      <p:ext uri="{BB962C8B-B14F-4D97-AF65-F5344CB8AC3E}">
        <p14:creationId xmlns:p14="http://schemas.microsoft.com/office/powerpoint/2010/main" val="27422450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19</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a:latin typeface="Verdana" panose="020B0604030504040204" pitchFamily="34" charset="0"/>
                <a:ea typeface="Verdana" panose="020B0604030504040204" pitchFamily="34" charset="0"/>
              </a:rPr>
              <a:t>Bisherige Behindertenbeauftragte neu bestellt</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3721532"/>
          </a:xfrm>
          <a:prstGeom prst="rect">
            <a:avLst/>
          </a:prstGeom>
          <a:noFill/>
        </p:spPr>
        <p:txBody>
          <a:bodyPr wrap="square" rtlCol="0">
            <a:spAutoFit/>
          </a:bodyPr>
          <a:lstStyle/>
          <a:p>
            <a:pPr>
              <a:lnSpc>
                <a:spcPts val="2300"/>
              </a:lnSpc>
            </a:pPr>
            <a:r>
              <a:rPr lang="de-DE" sz="1400" dirty="0" smtClean="0"/>
              <a:t>▶️ </a:t>
            </a:r>
            <a:r>
              <a:rPr lang="de-DE" sz="1400" dirty="0">
                <a:latin typeface="Verdana" panose="020B0604030504040204" pitchFamily="34" charset="0"/>
                <a:ea typeface="Verdana" panose="020B0604030504040204" pitchFamily="34" charset="0"/>
              </a:rPr>
              <a:t>Die beiden Behindertenbeauftragten der Gemeinde Schwarzenbruck, Monika Brandmann und Petra Hopf, wurden für die Dauer der nächsten zwei Jahre neu bestellt</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smtClean="0"/>
              <a:t>▶️ </a:t>
            </a:r>
            <a:r>
              <a:rPr lang="de-DE" sz="1400" dirty="0">
                <a:latin typeface="Verdana" panose="020B0604030504040204" pitchFamily="34" charset="0"/>
                <a:ea typeface="Verdana" panose="020B0604030504040204" pitchFamily="34" charset="0"/>
              </a:rPr>
              <a:t>Monika Brandmann und Petra Hopf kümmern sich nach Ortsteilen aufgeteilt um die Belange der Bürgerinnen und Bürger mit Handicap</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a:t>▶️ </a:t>
            </a:r>
            <a:r>
              <a:rPr lang="de-DE" sz="1400" dirty="0">
                <a:latin typeface="Verdana" panose="020B0604030504040204" pitchFamily="34" charset="0"/>
                <a:ea typeface="Verdana" panose="020B0604030504040204" pitchFamily="34" charset="0"/>
              </a:rPr>
              <a:t>Die Behindertenbeauftragten halten jeweils einmal im Monat eine Sprechstunde im Rathaus, Zimmer 5.01, ab. Darüber hinaus sind sie auch telefonisch und per E-Mail erreichbar</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smtClean="0"/>
              <a:t>▶️</a:t>
            </a:r>
            <a:r>
              <a:rPr lang="de-DE" sz="1400" dirty="0" smtClean="0">
                <a:latin typeface="Verdana" panose="020B0604030504040204" pitchFamily="34" charset="0"/>
                <a:ea typeface="Verdana" panose="020B0604030504040204" pitchFamily="34" charset="0"/>
              </a:rPr>
              <a:t>Zuständigkeit für:</a:t>
            </a:r>
            <a:endParaRPr lang="de-DE" sz="1400" dirty="0">
              <a:latin typeface="Verdana" panose="020B0604030504040204" pitchFamily="34" charset="0"/>
              <a:ea typeface="Verdana" panose="020B0604030504040204" pitchFamily="34" charset="0"/>
            </a:endParaRPr>
          </a:p>
          <a:p>
            <a:pPr>
              <a:lnSpc>
                <a:spcPts val="2300"/>
              </a:lnSpc>
              <a:spcBef>
                <a:spcPts val="600"/>
              </a:spcBef>
            </a:pPr>
            <a:r>
              <a:rPr lang="de-DE" sz="1400" dirty="0">
                <a:latin typeface="Verdana" panose="020B0604030504040204" pitchFamily="34" charset="0"/>
                <a:ea typeface="Verdana" panose="020B0604030504040204" pitchFamily="34" charset="0"/>
              </a:rPr>
              <a:t>Altenthann, Gsteinach, Lindelburg, </a:t>
            </a:r>
            <a:r>
              <a:rPr lang="de-DE" sz="1400" dirty="0" smtClean="0">
                <a:latin typeface="Verdana" panose="020B0604030504040204" pitchFamily="34" charset="0"/>
                <a:ea typeface="Verdana" panose="020B0604030504040204" pitchFamily="34" charset="0"/>
              </a:rPr>
              <a:t>Pfeifferhütte 	-&gt; 	Monika </a:t>
            </a:r>
            <a:r>
              <a:rPr lang="de-DE" sz="1400" dirty="0">
                <a:latin typeface="Verdana" panose="020B0604030504040204" pitchFamily="34" charset="0"/>
                <a:ea typeface="Verdana" panose="020B0604030504040204" pitchFamily="34" charset="0"/>
              </a:rPr>
              <a:t>Brandmann </a:t>
            </a:r>
            <a:endParaRPr lang="de-DE" sz="1400" dirty="0" smtClean="0">
              <a:latin typeface="Verdana" panose="020B0604030504040204" pitchFamily="34" charset="0"/>
              <a:ea typeface="Verdana" panose="020B0604030504040204" pitchFamily="34" charset="0"/>
            </a:endParaRPr>
          </a:p>
          <a:p>
            <a:pPr>
              <a:lnSpc>
                <a:spcPts val="2300"/>
              </a:lnSpc>
              <a:spcBef>
                <a:spcPts val="600"/>
              </a:spcBef>
            </a:pPr>
            <a:r>
              <a:rPr lang="de-DE" sz="1400" dirty="0">
                <a:latin typeface="Verdana" panose="020B0604030504040204" pitchFamily="34" charset="0"/>
                <a:ea typeface="Verdana" panose="020B0604030504040204" pitchFamily="34" charset="0"/>
              </a:rPr>
              <a:t>Ochenbruck, Rummelsberg, </a:t>
            </a:r>
            <a:r>
              <a:rPr lang="de-DE" sz="1400" dirty="0" smtClean="0">
                <a:latin typeface="Verdana" panose="020B0604030504040204" pitchFamily="34" charset="0"/>
                <a:ea typeface="Verdana" panose="020B0604030504040204" pitchFamily="34" charset="0"/>
              </a:rPr>
              <a:t>Schwarzenbruck 	-&gt; 	Petra </a:t>
            </a:r>
            <a:r>
              <a:rPr lang="de-DE" sz="1400" dirty="0">
                <a:latin typeface="Verdana" panose="020B0604030504040204" pitchFamily="34" charset="0"/>
                <a:ea typeface="Verdana" panose="020B0604030504040204" pitchFamily="34" charset="0"/>
              </a:rPr>
              <a:t>Hopf</a:t>
            </a:r>
          </a:p>
        </p:txBody>
      </p:sp>
      <p:pic>
        <p:nvPicPr>
          <p:cNvPr id="10" name="Grafi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543922" y="1783542"/>
            <a:ext cx="3060000" cy="1910902"/>
          </a:xfrm>
          <a:prstGeom prst="rect">
            <a:avLst/>
          </a:prstGeom>
          <a:scene3d>
            <a:camera prst="orthographicFront">
              <a:rot lat="0" lon="10800000" rev="0"/>
            </a:camera>
            <a:lightRig rig="threePt" dir="t"/>
          </a:scene3d>
        </p:spPr>
      </p:pic>
    </p:spTree>
    <p:custDataLst>
      <p:tags r:id="rId1"/>
    </p:custDataLst>
    <p:extLst>
      <p:ext uri="{BB962C8B-B14F-4D97-AF65-F5344CB8AC3E}">
        <p14:creationId xmlns:p14="http://schemas.microsoft.com/office/powerpoint/2010/main" val="2724816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20</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a:latin typeface="Verdana" panose="020B0604030504040204" pitchFamily="34" charset="0"/>
                <a:ea typeface="Verdana" panose="020B0604030504040204" pitchFamily="34" charset="0"/>
              </a:rPr>
              <a:t>Obstbäumchen für Neugeborene </a:t>
            </a:r>
            <a:endParaRPr lang="de-DE" sz="1400" dirty="0">
              <a:latin typeface="Verdana" panose="020B0604030504040204" pitchFamily="34" charset="0"/>
              <a:ea typeface="Verdana" panose="020B0604030504040204" pitchFamily="34" charset="0"/>
            </a:endParaRPr>
          </a:p>
        </p:txBody>
      </p:sp>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6579" y="1695510"/>
            <a:ext cx="3938246" cy="2953685"/>
          </a:xfrm>
          <a:prstGeom prst="rect">
            <a:avLst/>
          </a:prstGeom>
        </p:spPr>
      </p:pic>
      <p:sp>
        <p:nvSpPr>
          <p:cNvPr id="7" name="Textfeld 6"/>
          <p:cNvSpPr txBox="1"/>
          <p:nvPr/>
        </p:nvSpPr>
        <p:spPr>
          <a:xfrm>
            <a:off x="95250" y="1825327"/>
            <a:ext cx="7200900" cy="3939540"/>
          </a:xfrm>
          <a:prstGeom prst="rect">
            <a:avLst/>
          </a:prstGeom>
          <a:noFill/>
        </p:spPr>
        <p:txBody>
          <a:bodyPr wrap="square" rtlCol="0">
            <a:spAutoFit/>
          </a:bodyPr>
          <a:lstStyle/>
          <a:p>
            <a:pPr>
              <a:lnSpc>
                <a:spcPts val="2300"/>
              </a:lnSpc>
            </a:pPr>
            <a:r>
              <a:rPr lang="de-DE" sz="1400" dirty="0" smtClean="0">
                <a:latin typeface="Verdana" panose="020B0604030504040204" pitchFamily="34" charset="0"/>
                <a:ea typeface="Verdana" panose="020B0604030504040204" pitchFamily="34" charset="0"/>
              </a:rPr>
              <a:t>▶️</a:t>
            </a:r>
            <a:r>
              <a:rPr lang="de-DE" sz="1400" dirty="0">
                <a:latin typeface="Verdana" panose="020B0604030504040204" pitchFamily="34" charset="0"/>
                <a:ea typeface="Verdana" panose="020B0604030504040204" pitchFamily="34" charset="0"/>
              </a:rPr>
              <a:t>Es ist ein schöner Brauch zur Geburt eines Kindes einen Baum zu pflanzen. Diese Tradition unterstützt die Gemeinde Schwarzenbruck </a:t>
            </a:r>
            <a:r>
              <a:rPr lang="de-DE" sz="1400" dirty="0" smtClean="0">
                <a:latin typeface="Verdana" panose="020B0604030504040204" pitchFamily="34" charset="0"/>
                <a:ea typeface="Verdana" panose="020B0604030504040204" pitchFamily="34" charset="0"/>
              </a:rPr>
              <a:t>seit 2021 aktiv</a:t>
            </a:r>
            <a:r>
              <a:rPr lang="de-DE" sz="1400" dirty="0">
                <a:latin typeface="Verdana" panose="020B0604030504040204" pitchFamily="34" charset="0"/>
                <a:ea typeface="Verdana" panose="020B0604030504040204" pitchFamily="34" charset="0"/>
              </a:rPr>
              <a:t>. </a:t>
            </a:r>
            <a:endParaRPr lang="de-DE" sz="1400" dirty="0" smtClean="0">
              <a:latin typeface="Verdana" panose="020B0604030504040204" pitchFamily="34" charset="0"/>
              <a:ea typeface="Verdana" panose="020B0604030504040204" pitchFamily="34" charset="0"/>
            </a:endParaRPr>
          </a:p>
          <a:p>
            <a:pPr>
              <a:lnSpc>
                <a:spcPts val="2300"/>
              </a:lnSpc>
              <a:spcBef>
                <a:spcPts val="600"/>
              </a:spcBef>
            </a:pPr>
            <a:r>
              <a:rPr lang="de-DE" sz="1400" dirty="0" smtClean="0">
                <a:latin typeface="Verdana" panose="020B0604030504040204" pitchFamily="34" charset="0"/>
                <a:ea typeface="Verdana" panose="020B0604030504040204" pitchFamily="34" charset="0"/>
              </a:rPr>
              <a:t>▶️Für </a:t>
            </a:r>
            <a:r>
              <a:rPr lang="de-DE" sz="1400" dirty="0">
                <a:latin typeface="Verdana" panose="020B0604030504040204" pitchFamily="34" charset="0"/>
                <a:ea typeface="Verdana" panose="020B0604030504040204" pitchFamily="34" charset="0"/>
              </a:rPr>
              <a:t>jedes neugeborene Kind erhalten die Eltern vom Ersten Bürgermeister Markus Holzammer einen Gutschein für ein Obstbäumchen. Dieser ist zwei Jahre gültig und kann bei der Gärtnerei Rummelsberg eingelöst werden. </a:t>
            </a:r>
          </a:p>
          <a:p>
            <a:pPr>
              <a:lnSpc>
                <a:spcPts val="2300"/>
              </a:lnSpc>
              <a:spcBef>
                <a:spcPts val="1200"/>
              </a:spcBef>
            </a:pPr>
            <a:r>
              <a:rPr lang="de-DE" sz="1400" dirty="0">
                <a:latin typeface="Verdana" panose="020B0604030504040204" pitchFamily="34" charset="0"/>
                <a:ea typeface="Verdana" panose="020B0604030504040204" pitchFamily="34" charset="0"/>
              </a:rPr>
              <a:t>🌳Das Geburtsbäumchen erfüllt den schönen Gedanken, dass Kinder und Jugendliche im Laufe ihres Aufwachsens auch das Wachsen und Gedeihen ihres Baumes verfolgen und er somit zum Lebensbegleiter wird.</a:t>
            </a:r>
          </a:p>
          <a:p>
            <a:pPr>
              <a:lnSpc>
                <a:spcPts val="2300"/>
              </a:lnSpc>
              <a:spcBef>
                <a:spcPts val="600"/>
              </a:spcBef>
            </a:pPr>
            <a:r>
              <a:rPr lang="de-DE" sz="1400" dirty="0">
                <a:latin typeface="Verdana" panose="020B0604030504040204" pitchFamily="34" charset="0"/>
                <a:ea typeface="Verdana" panose="020B0604030504040204" pitchFamily="34" charset="0"/>
              </a:rPr>
              <a:t>🌳Darüber hinaus sind Bäume ein Sinnbild des Lebens. Bäume spenden in der warmen Jahreszeit Schatten und bieten vielen Tierarten Lebensraum. Außerdem leisten sie einen Beitrag zum Klimaschutz und verwandeln Kohlendioxid in </a:t>
            </a:r>
            <a:r>
              <a:rPr lang="de-DE" sz="1400" dirty="0" smtClean="0">
                <a:latin typeface="Verdana" panose="020B0604030504040204" pitchFamily="34" charset="0"/>
                <a:ea typeface="Verdana" panose="020B0604030504040204" pitchFamily="34" charset="0"/>
              </a:rPr>
              <a:t>Sauerstoff.</a:t>
            </a:r>
            <a:endParaRPr lang="de-DE" sz="1400" dirty="0">
              <a:latin typeface="Verdana" panose="020B0604030504040204" pitchFamily="34" charset="0"/>
              <a:ea typeface="Verdana" panose="020B0604030504040204" pitchFamily="34" charset="0"/>
            </a:endParaRPr>
          </a:p>
        </p:txBody>
      </p:sp>
    </p:spTree>
    <p:custDataLst>
      <p:tags r:id="rId1"/>
    </p:custDataLst>
    <p:extLst>
      <p:ext uri="{BB962C8B-B14F-4D97-AF65-F5344CB8AC3E}">
        <p14:creationId xmlns:p14="http://schemas.microsoft.com/office/powerpoint/2010/main" val="3338112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21</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Neue Ladesäule in Altenthann</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3336811"/>
          </a:xfrm>
          <a:prstGeom prst="rect">
            <a:avLst/>
          </a:prstGeom>
          <a:noFill/>
        </p:spPr>
        <p:txBody>
          <a:bodyPr wrap="square" rtlCol="0">
            <a:spAutoFit/>
          </a:bodyPr>
          <a:lstStyle/>
          <a:p>
            <a:pPr>
              <a:lnSpc>
                <a:spcPts val="2300"/>
              </a:lnSpc>
            </a:pP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Vierte </a:t>
            </a:r>
            <a:r>
              <a:rPr lang="de-DE" sz="1400" dirty="0">
                <a:latin typeface="Verdana" panose="020B0604030504040204" pitchFamily="34" charset="0"/>
                <a:ea typeface="Verdana" panose="020B0604030504040204" pitchFamily="34" charset="0"/>
              </a:rPr>
              <a:t>Ladesäule im Netzgebiet der GWS </a:t>
            </a:r>
            <a:r>
              <a:rPr lang="de-DE" sz="1400" dirty="0" smtClean="0">
                <a:latin typeface="Verdana" panose="020B0604030504040204" pitchFamily="34" charset="0"/>
                <a:ea typeface="Verdana" panose="020B0604030504040204" pitchFamily="34" charset="0"/>
              </a:rPr>
              <a:t>geht in </a:t>
            </a:r>
            <a:r>
              <a:rPr lang="de-DE" sz="1400" dirty="0">
                <a:latin typeface="Verdana" panose="020B0604030504040204" pitchFamily="34" charset="0"/>
                <a:ea typeface="Verdana" panose="020B0604030504040204" pitchFamily="34" charset="0"/>
              </a:rPr>
              <a:t>Betrieb.</a:t>
            </a:r>
          </a:p>
          <a:p>
            <a:pPr>
              <a:lnSpc>
                <a:spcPts val="2300"/>
              </a:lnSpc>
            </a:pPr>
            <a:r>
              <a:rPr lang="de-DE" sz="1400" dirty="0">
                <a:latin typeface="Verdana" panose="020B0604030504040204" pitchFamily="34" charset="0"/>
                <a:ea typeface="Verdana" panose="020B0604030504040204" pitchFamily="34" charset="0"/>
              </a:rPr>
              <a:t>▶ Die Ladesäule verfügt über zwei Ladepunkte mit je 22 kW Ladeleistung. Der Stellplatz wurde durch die Gemeinde zur Verfügung gestellt.</a:t>
            </a:r>
          </a:p>
          <a:p>
            <a:pPr>
              <a:lnSpc>
                <a:spcPts val="2300"/>
              </a:lnSpc>
            </a:pP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An </a:t>
            </a:r>
            <a:r>
              <a:rPr lang="de-DE" sz="1400" dirty="0">
                <a:latin typeface="Verdana" panose="020B0604030504040204" pitchFamily="34" charset="0"/>
                <a:ea typeface="Verdana" panose="020B0604030504040204" pitchFamily="34" charset="0"/>
              </a:rPr>
              <a:t>der </a:t>
            </a:r>
            <a:r>
              <a:rPr lang="de-DE" sz="1400" dirty="0" smtClean="0">
                <a:latin typeface="Verdana" panose="020B0604030504040204" pitchFamily="34" charset="0"/>
                <a:ea typeface="Verdana" panose="020B0604030504040204" pitchFamily="34" charset="0"/>
              </a:rPr>
              <a:t>Ladesäule steht zertifizierter </a:t>
            </a:r>
            <a:r>
              <a:rPr lang="de-DE" sz="1400" dirty="0">
                <a:latin typeface="Verdana" panose="020B0604030504040204" pitchFamily="34" charset="0"/>
                <a:ea typeface="Verdana" panose="020B0604030504040204" pitchFamily="34" charset="0"/>
              </a:rPr>
              <a:t>Ökostrom </a:t>
            </a:r>
            <a:r>
              <a:rPr lang="de-DE" sz="1400" dirty="0" smtClean="0">
                <a:latin typeface="Verdana" panose="020B0604030504040204" pitchFamily="34" charset="0"/>
                <a:ea typeface="Verdana" panose="020B0604030504040204" pitchFamily="34" charset="0"/>
              </a:rPr>
              <a:t>bereit.</a:t>
            </a:r>
            <a:endParaRPr lang="de-DE" sz="1400" dirty="0">
              <a:latin typeface="Verdana" panose="020B0604030504040204" pitchFamily="34" charset="0"/>
              <a:ea typeface="Verdana" panose="020B0604030504040204" pitchFamily="34" charset="0"/>
            </a:endParaRPr>
          </a:p>
          <a:p>
            <a:pPr>
              <a:lnSpc>
                <a:spcPts val="2300"/>
              </a:lnSpc>
            </a:pPr>
            <a:r>
              <a:rPr lang="de-DE" sz="1400" dirty="0">
                <a:latin typeface="Verdana" panose="020B0604030504040204" pitchFamily="34" charset="0"/>
                <a:ea typeface="Verdana" panose="020B0604030504040204" pitchFamily="34" charset="0"/>
              </a:rPr>
              <a:t>▶ Die Gemeindewerke Schwarzenbruck sind Mitglied im „Ladeverbund</a:t>
            </a:r>
            <a:r>
              <a:rPr lang="de-DE" sz="1400" dirty="0" smtClean="0">
                <a:latin typeface="Verdana" panose="020B0604030504040204" pitchFamily="34" charset="0"/>
                <a:ea typeface="Verdana" panose="020B0604030504040204" pitchFamily="34" charset="0"/>
              </a:rPr>
              <a:t>+“. </a:t>
            </a:r>
            <a:r>
              <a:rPr lang="de-DE" sz="1400" dirty="0">
                <a:latin typeface="Verdana" panose="020B0604030504040204" pitchFamily="34" charset="0"/>
                <a:ea typeface="Verdana" panose="020B0604030504040204" pitchFamily="34" charset="0"/>
              </a:rPr>
              <a:t>Bereits jetzt umfasst die Ladeinfrastruktur des Verbunds rund 1.300 Ladepunkte und deckt eine Fläche von über 19.000 km² ab. Die neue Ladesäule ist bereits in die App des „Ladeverbund+“ integriert.</a:t>
            </a:r>
          </a:p>
          <a:p>
            <a:pPr>
              <a:lnSpc>
                <a:spcPts val="2300"/>
              </a:lnSpc>
            </a:pPr>
            <a:r>
              <a:rPr lang="de-DE" sz="1400" dirty="0">
                <a:latin typeface="Verdana" panose="020B0604030504040204" pitchFamily="34" charset="0"/>
                <a:ea typeface="Verdana" panose="020B0604030504040204" pitchFamily="34" charset="0"/>
              </a:rPr>
              <a:t>▶ Der GWS wurden durch den Bauausschuss der Gemeinde Schwarzenbruck weitere Standorte vorgeschlagen, die hinsichtlich Netzanschlussmöglichkeit und Kosten aktuell geprüft werden.</a:t>
            </a:r>
            <a:endParaRPr lang="de-DE" sz="1400" dirty="0">
              <a:solidFill>
                <a:srgbClr val="FF0000"/>
              </a:solidFill>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rotWithShape="1">
          <a:blip r:embed="rId4" cstate="print">
            <a:extLst>
              <a:ext uri="{28A0092B-C50C-407E-A947-70E740481C1C}">
                <a14:useLocalDpi xmlns:a14="http://schemas.microsoft.com/office/drawing/2010/main" val="0"/>
              </a:ext>
            </a:extLst>
          </a:blip>
          <a:srcRect r="21788"/>
          <a:stretch/>
        </p:blipFill>
        <p:spPr>
          <a:xfrm>
            <a:off x="8334825" y="1951850"/>
            <a:ext cx="3600000" cy="2074079"/>
          </a:xfrm>
          <a:prstGeom prst="rect">
            <a:avLst/>
          </a:prstGeom>
        </p:spPr>
      </p:pic>
    </p:spTree>
    <p:custDataLst>
      <p:tags r:id="rId1"/>
    </p:custDataLst>
    <p:extLst>
      <p:ext uri="{BB962C8B-B14F-4D97-AF65-F5344CB8AC3E}">
        <p14:creationId xmlns:p14="http://schemas.microsoft.com/office/powerpoint/2010/main" val="753096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22</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Albrecht-Frister-Wanderweg</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3272691"/>
          </a:xfrm>
          <a:prstGeom prst="rect">
            <a:avLst/>
          </a:prstGeom>
          <a:noFill/>
        </p:spPr>
        <p:txBody>
          <a:bodyPr wrap="square" rtlCol="0">
            <a:spAutoFit/>
          </a:bodyPr>
          <a:lstStyle/>
          <a:p>
            <a:pPr>
              <a:lnSpc>
                <a:spcPts val="2300"/>
              </a:lnSpc>
            </a:pPr>
            <a:r>
              <a:rPr lang="de-DE" sz="1400" dirty="0" smtClean="0"/>
              <a:t>▶️ </a:t>
            </a:r>
            <a:r>
              <a:rPr lang="de-DE" sz="1400" dirty="0" smtClean="0">
                <a:latin typeface="Verdana" panose="020B0604030504040204" pitchFamily="34" charset="0"/>
                <a:ea typeface="Verdana" panose="020B0604030504040204" pitchFamily="34" charset="0"/>
              </a:rPr>
              <a:t>Im </a:t>
            </a:r>
            <a:r>
              <a:rPr lang="de-DE" sz="1400" dirty="0">
                <a:latin typeface="Verdana" panose="020B0604030504040204" pitchFamily="34" charset="0"/>
                <a:ea typeface="Verdana" panose="020B0604030504040204" pitchFamily="34" charset="0"/>
              </a:rPr>
              <a:t>Oktober 2021 konnte der Albrecht-Frister-Wanderweg durch die Schwarzachklamm </a:t>
            </a:r>
            <a:r>
              <a:rPr lang="de-DE" sz="1400" dirty="0" smtClean="0">
                <a:latin typeface="Verdana" panose="020B0604030504040204" pitchFamily="34" charset="0"/>
                <a:ea typeface="Verdana" panose="020B0604030504040204" pitchFamily="34" charset="0"/>
              </a:rPr>
              <a:t>nach </a:t>
            </a:r>
            <a:r>
              <a:rPr lang="de-DE" sz="1400" dirty="0">
                <a:latin typeface="Verdana" panose="020B0604030504040204" pitchFamily="34" charset="0"/>
                <a:ea typeface="Verdana" panose="020B0604030504040204" pitchFamily="34" charset="0"/>
              </a:rPr>
              <a:t>pandemiebedingten Terminverschiebungen </a:t>
            </a:r>
            <a:r>
              <a:rPr lang="de-DE" sz="1400" dirty="0" smtClean="0">
                <a:latin typeface="Verdana" panose="020B0604030504040204" pitchFamily="34" charset="0"/>
                <a:ea typeface="Verdana" panose="020B0604030504040204" pitchFamily="34" charset="0"/>
              </a:rPr>
              <a:t>endlich </a:t>
            </a:r>
            <a:r>
              <a:rPr lang="de-DE" sz="1400" dirty="0">
                <a:latin typeface="Verdana" panose="020B0604030504040204" pitchFamily="34" charset="0"/>
                <a:ea typeface="Verdana" panose="020B0604030504040204" pitchFamily="34" charset="0"/>
              </a:rPr>
              <a:t>offiziell eröffnet werden</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a:t>▶️ </a:t>
            </a:r>
            <a:r>
              <a:rPr lang="de-DE" sz="1400" dirty="0" smtClean="0">
                <a:latin typeface="Verdana" panose="020B0604030504040204" pitchFamily="34" charset="0"/>
                <a:ea typeface="Verdana" panose="020B0604030504040204" pitchFamily="34" charset="0"/>
              </a:rPr>
              <a:t>Erster </a:t>
            </a:r>
            <a:r>
              <a:rPr lang="de-DE" sz="1400" dirty="0">
                <a:latin typeface="Verdana" panose="020B0604030504040204" pitchFamily="34" charset="0"/>
                <a:ea typeface="Verdana" panose="020B0604030504040204" pitchFamily="34" charset="0"/>
              </a:rPr>
              <a:t>Bürgermeister Markus Holzammer </a:t>
            </a:r>
            <a:r>
              <a:rPr lang="de-DE" sz="1400" dirty="0" smtClean="0">
                <a:latin typeface="Verdana" panose="020B0604030504040204" pitchFamily="34" charset="0"/>
                <a:ea typeface="Verdana" panose="020B0604030504040204" pitchFamily="34" charset="0"/>
              </a:rPr>
              <a:t>weihte mit </a:t>
            </a:r>
            <a:r>
              <a:rPr lang="de-DE" sz="1400" dirty="0">
                <a:latin typeface="Verdana" panose="020B0604030504040204" pitchFamily="34" charset="0"/>
                <a:ea typeface="Verdana" panose="020B0604030504040204" pitchFamily="34" charset="0"/>
              </a:rPr>
              <a:t>seinen Amtsvorgängern, den beiden Altbürgermeistern Albrecht </a:t>
            </a:r>
            <a:r>
              <a:rPr lang="de-DE" sz="1400" dirty="0" smtClean="0">
                <a:latin typeface="Verdana" panose="020B0604030504040204" pitchFamily="34" charset="0"/>
                <a:ea typeface="Verdana" panose="020B0604030504040204" pitchFamily="34" charset="0"/>
              </a:rPr>
              <a:t>Frister </a:t>
            </a:r>
            <a:r>
              <a:rPr lang="de-DE" sz="1400" dirty="0">
                <a:latin typeface="Verdana" panose="020B0604030504040204" pitchFamily="34" charset="0"/>
                <a:ea typeface="Verdana" panose="020B0604030504040204" pitchFamily="34" charset="0"/>
              </a:rPr>
              <a:t>und Bernd Ernstberger den Wanderweg offiziell </a:t>
            </a:r>
            <a:r>
              <a:rPr lang="de-DE" sz="1400" dirty="0" smtClean="0">
                <a:latin typeface="Verdana" panose="020B0604030504040204" pitchFamily="34" charset="0"/>
                <a:ea typeface="Verdana" panose="020B0604030504040204" pitchFamily="34" charset="0"/>
              </a:rPr>
              <a:t>ein. </a:t>
            </a:r>
          </a:p>
          <a:p>
            <a:pPr>
              <a:lnSpc>
                <a:spcPts val="2300"/>
              </a:lnSpc>
              <a:spcBef>
                <a:spcPts val="600"/>
              </a:spcBef>
            </a:pPr>
            <a:r>
              <a:rPr lang="de-DE" sz="1400" dirty="0"/>
              <a:t>▶️ </a:t>
            </a:r>
            <a:r>
              <a:rPr lang="de-DE" sz="1400" dirty="0" smtClean="0">
                <a:latin typeface="Verdana" panose="020B0604030504040204" pitchFamily="34" charset="0"/>
                <a:ea typeface="Verdana" panose="020B0604030504040204" pitchFamily="34" charset="0"/>
              </a:rPr>
              <a:t>Der </a:t>
            </a:r>
            <a:r>
              <a:rPr lang="de-DE" sz="1400" dirty="0">
                <a:latin typeface="Verdana" panose="020B0604030504040204" pitchFamily="34" charset="0"/>
                <a:ea typeface="Verdana" panose="020B0604030504040204" pitchFamily="34" charset="0"/>
              </a:rPr>
              <a:t>Wanderweg durch das Schwarzachtal trägt seit Februar 2020 den Namen von Albrecht Frister</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a:t>▶️ </a:t>
            </a:r>
            <a:r>
              <a:rPr lang="de-DE" sz="1400" dirty="0" smtClean="0">
                <a:latin typeface="Verdana" panose="020B0604030504040204" pitchFamily="34" charset="0"/>
                <a:ea typeface="Verdana" panose="020B0604030504040204" pitchFamily="34" charset="0"/>
              </a:rPr>
              <a:t>Auf der Gemeinde-Webseite gibt es einen Menüpunkt mit vielen Infos rund um den Wanderweg und Albrecht Frister.</a:t>
            </a:r>
          </a:p>
        </p:txBody>
      </p:sp>
      <p:pic>
        <p:nvPicPr>
          <p:cNvPr id="10" name="Grafik 9"/>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16000" contrast="10000"/>
                    </a14:imgEffect>
                  </a14:imgLayer>
                </a14:imgProps>
              </a:ext>
              <a:ext uri="{28A0092B-C50C-407E-A947-70E740481C1C}">
                <a14:useLocalDpi xmlns:a14="http://schemas.microsoft.com/office/drawing/2010/main" val="0"/>
              </a:ext>
            </a:extLst>
          </a:blip>
          <a:srcRect l="12482" r="13964"/>
          <a:stretch/>
        </p:blipFill>
        <p:spPr>
          <a:xfrm flipH="1">
            <a:off x="8610600" y="1695510"/>
            <a:ext cx="3060000" cy="2773465"/>
          </a:xfrm>
          <a:prstGeom prst="rect">
            <a:avLst/>
          </a:prstGeom>
          <a:scene3d>
            <a:camera prst="orthographicFront">
              <a:rot lat="0" lon="10800000" rev="0"/>
            </a:camera>
            <a:lightRig rig="threePt" dir="t"/>
          </a:scene3d>
        </p:spPr>
      </p:pic>
    </p:spTree>
    <p:custDataLst>
      <p:tags r:id="rId1"/>
    </p:custDataLst>
    <p:extLst>
      <p:ext uri="{BB962C8B-B14F-4D97-AF65-F5344CB8AC3E}">
        <p14:creationId xmlns:p14="http://schemas.microsoft.com/office/powerpoint/2010/main" val="1672025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23</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Schwarzenbruck bleibt Fairtrade-Gemeinde</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3926716"/>
          </a:xfrm>
          <a:prstGeom prst="rect">
            <a:avLst/>
          </a:prstGeom>
          <a:noFill/>
        </p:spPr>
        <p:txBody>
          <a:bodyPr wrap="square" rtlCol="0">
            <a:spAutoFit/>
          </a:bodyPr>
          <a:lstStyle/>
          <a:p>
            <a:pPr>
              <a:lnSpc>
                <a:spcPts val="2300"/>
              </a:lnSpc>
            </a:pPr>
            <a:r>
              <a:rPr lang="de-DE" sz="1400" dirty="0" smtClean="0"/>
              <a:t>▶️ </a:t>
            </a:r>
            <a:r>
              <a:rPr lang="de-DE" sz="1400" dirty="0">
                <a:latin typeface="Verdana" panose="020B0604030504040204" pitchFamily="34" charset="0"/>
                <a:ea typeface="Verdana" panose="020B0604030504040204" pitchFamily="34" charset="0"/>
              </a:rPr>
              <a:t>Im Spätsommer 2021 erhielt gab es die </a:t>
            </a:r>
            <a:r>
              <a:rPr lang="de-DE" sz="1400" dirty="0" smtClean="0">
                <a:latin typeface="Verdana" panose="020B0604030504040204" pitchFamily="34" charset="0"/>
                <a:ea typeface="Verdana" panose="020B0604030504040204" pitchFamily="34" charset="0"/>
              </a:rPr>
              <a:t>Bestätigung. </a:t>
            </a:r>
            <a:r>
              <a:rPr lang="de-DE" sz="1400" dirty="0">
                <a:latin typeface="Verdana" panose="020B0604030504040204" pitchFamily="34" charset="0"/>
                <a:ea typeface="Verdana" panose="020B0604030504040204" pitchFamily="34" charset="0"/>
              </a:rPr>
              <a:t>Alle Kriterien der Fairtrade-Towns Kampagne von </a:t>
            </a:r>
            <a:r>
              <a:rPr lang="de-DE" sz="1400" dirty="0" err="1">
                <a:latin typeface="Verdana" panose="020B0604030504040204" pitchFamily="34" charset="0"/>
                <a:ea typeface="Verdana" panose="020B0604030504040204" pitchFamily="34" charset="0"/>
              </a:rPr>
              <a:t>TransFair</a:t>
            </a:r>
            <a:r>
              <a:rPr lang="de-DE" sz="1400" dirty="0">
                <a:latin typeface="Verdana" panose="020B0604030504040204" pitchFamily="34" charset="0"/>
                <a:ea typeface="Verdana" panose="020B0604030504040204" pitchFamily="34" charset="0"/>
              </a:rPr>
              <a:t> e.V. </a:t>
            </a:r>
            <a:r>
              <a:rPr lang="de-DE" sz="1400" dirty="0" smtClean="0">
                <a:latin typeface="Verdana" panose="020B0604030504040204" pitchFamily="34" charset="0"/>
                <a:ea typeface="Verdana" panose="020B0604030504040204" pitchFamily="34" charset="0"/>
              </a:rPr>
              <a:t>werden </a:t>
            </a:r>
            <a:r>
              <a:rPr lang="de-DE" sz="1400" dirty="0">
                <a:latin typeface="Verdana" panose="020B0604030504040204" pitchFamily="34" charset="0"/>
                <a:ea typeface="Verdana" panose="020B0604030504040204" pitchFamily="34" charset="0"/>
              </a:rPr>
              <a:t>weiterhin </a:t>
            </a:r>
            <a:r>
              <a:rPr lang="de-DE" sz="1400" dirty="0" smtClean="0">
                <a:latin typeface="Verdana" panose="020B0604030504040204" pitchFamily="34" charset="0"/>
                <a:ea typeface="Verdana" panose="020B0604030504040204" pitchFamily="34" charset="0"/>
              </a:rPr>
              <a:t>erfüllt und </a:t>
            </a:r>
            <a:r>
              <a:rPr lang="de-DE" sz="1400" dirty="0">
                <a:latin typeface="Verdana" panose="020B0604030504040204" pitchFamily="34" charset="0"/>
                <a:ea typeface="Verdana" panose="020B0604030504040204" pitchFamily="34" charset="0"/>
              </a:rPr>
              <a:t>somit </a:t>
            </a:r>
            <a:r>
              <a:rPr lang="de-DE" sz="1400" dirty="0" smtClean="0">
                <a:latin typeface="Verdana" panose="020B0604030504040204" pitchFamily="34" charset="0"/>
                <a:ea typeface="Verdana" panose="020B0604030504040204" pitchFamily="34" charset="0"/>
              </a:rPr>
              <a:t>trägt Schwarzenbruck für </a:t>
            </a:r>
            <a:r>
              <a:rPr lang="de-DE" sz="1400" dirty="0">
                <a:latin typeface="Verdana" panose="020B0604030504040204" pitchFamily="34" charset="0"/>
                <a:ea typeface="Verdana" panose="020B0604030504040204" pitchFamily="34" charset="0"/>
              </a:rPr>
              <a:t>weitere zwei Jahre den Titel Fairtrade-Gemeinde. </a:t>
            </a:r>
            <a:endParaRPr lang="de-DE" sz="1400" dirty="0" smtClean="0">
              <a:latin typeface="Verdana" panose="020B0604030504040204" pitchFamily="34" charset="0"/>
              <a:ea typeface="Verdana" panose="020B0604030504040204" pitchFamily="34" charset="0"/>
            </a:endParaRPr>
          </a:p>
          <a:p>
            <a:pPr>
              <a:lnSpc>
                <a:spcPts val="2300"/>
              </a:lnSpc>
            </a:pPr>
            <a:r>
              <a:rPr lang="de-DE" sz="1400" dirty="0" smtClean="0"/>
              <a:t>▶️</a:t>
            </a:r>
            <a:r>
              <a:rPr lang="de-DE" sz="1400" dirty="0" smtClean="0">
                <a:latin typeface="Verdana" panose="020B0604030504040204" pitchFamily="34" charset="0"/>
                <a:ea typeface="Verdana" panose="020B0604030504040204" pitchFamily="34" charset="0"/>
              </a:rPr>
              <a:t> Seit </a:t>
            </a:r>
            <a:r>
              <a:rPr lang="de-DE" sz="1400" dirty="0">
                <a:latin typeface="Verdana" panose="020B0604030504040204" pitchFamily="34" charset="0"/>
                <a:ea typeface="Verdana" panose="020B0604030504040204" pitchFamily="34" charset="0"/>
              </a:rPr>
              <a:t>der ersten Verleihung des Titel 2015 baut die Kommune ihr Engagement kontinuierlich und </a:t>
            </a:r>
            <a:r>
              <a:rPr lang="de-DE" sz="1400" dirty="0" smtClean="0">
                <a:latin typeface="Verdana" panose="020B0604030504040204" pitchFamily="34" charset="0"/>
                <a:ea typeface="Verdana" panose="020B0604030504040204" pitchFamily="34" charset="0"/>
              </a:rPr>
              <a:t>wurde nun bereits zum </a:t>
            </a:r>
            <a:r>
              <a:rPr lang="de-DE" sz="1400" dirty="0">
                <a:latin typeface="Verdana" panose="020B0604030504040204" pitchFamily="34" charset="0"/>
                <a:ea typeface="Verdana" panose="020B0604030504040204" pitchFamily="34" charset="0"/>
              </a:rPr>
              <a:t>dritten Mal in Folge als Fairtrade-Gemeinde bestätigt</a:t>
            </a:r>
            <a:r>
              <a:rPr lang="de-DE" sz="1400" dirty="0" smtClean="0">
                <a:latin typeface="Verdana" panose="020B0604030504040204" pitchFamily="34" charset="0"/>
                <a:ea typeface="Verdana" panose="020B0604030504040204" pitchFamily="34" charset="0"/>
              </a:rPr>
              <a:t>.</a:t>
            </a:r>
          </a:p>
          <a:p>
            <a:pPr>
              <a:lnSpc>
                <a:spcPts val="2300"/>
              </a:lnSpc>
            </a:pPr>
            <a:r>
              <a:rPr lang="de-DE" sz="1400" dirty="0" smtClean="0"/>
              <a:t>▶️ </a:t>
            </a:r>
            <a:r>
              <a:rPr lang="de-DE" sz="1400" dirty="0" smtClean="0">
                <a:latin typeface="Verdana" panose="020B0604030504040204" pitchFamily="34" charset="0"/>
                <a:ea typeface="Verdana" panose="020B0604030504040204" pitchFamily="34" charset="0"/>
              </a:rPr>
              <a:t>Pandemie- und </a:t>
            </a:r>
            <a:r>
              <a:rPr lang="de-DE" sz="1400" dirty="0" err="1" smtClean="0">
                <a:latin typeface="Verdana" panose="020B0604030504040204" pitchFamily="34" charset="0"/>
                <a:ea typeface="Verdana" panose="020B0604030504040204" pitchFamily="34" charset="0"/>
              </a:rPr>
              <a:t>lockdownbedingt</a:t>
            </a:r>
            <a:r>
              <a:rPr lang="de-DE" sz="1400" dirty="0" smtClean="0">
                <a:latin typeface="Verdana" panose="020B0604030504040204" pitchFamily="34" charset="0"/>
                <a:ea typeface="Verdana" panose="020B0604030504040204" pitchFamily="34" charset="0"/>
              </a:rPr>
              <a:t> konnte nur wenige Aktionen rund um das Thema stattfinden.</a:t>
            </a:r>
          </a:p>
          <a:p>
            <a:pPr>
              <a:lnSpc>
                <a:spcPts val="2300"/>
              </a:lnSpc>
            </a:pPr>
            <a:r>
              <a:rPr lang="de-DE" sz="1400" dirty="0" smtClean="0"/>
              <a:t>▶️ </a:t>
            </a:r>
            <a:r>
              <a:rPr lang="de-DE" sz="1400" dirty="0" smtClean="0">
                <a:latin typeface="Verdana" panose="020B0604030504040204" pitchFamily="34" charset="0"/>
                <a:ea typeface="Verdana" panose="020B0604030504040204" pitchFamily="34" charset="0"/>
              </a:rPr>
              <a:t>Bei der fairen Rosenaktion wurden 2021 Pflegekräfte des Stephanushaus und des </a:t>
            </a:r>
            <a:r>
              <a:rPr lang="de-DE" sz="1400" dirty="0" err="1" smtClean="0">
                <a:latin typeface="Verdana" panose="020B0604030504040204" pitchFamily="34" charset="0"/>
                <a:ea typeface="Verdana" panose="020B0604030504040204" pitchFamily="34" charset="0"/>
              </a:rPr>
              <a:t>Petzhaus</a:t>
            </a:r>
            <a:r>
              <a:rPr lang="de-DE" sz="1400" dirty="0" smtClean="0">
                <a:latin typeface="Verdana" panose="020B0604030504040204" pitchFamily="34" charset="0"/>
                <a:ea typeface="Verdana" panose="020B0604030504040204" pitchFamily="34" charset="0"/>
              </a:rPr>
              <a:t> bedacht.</a:t>
            </a:r>
            <a:br>
              <a:rPr lang="de-DE" sz="1400" dirty="0" smtClean="0">
                <a:latin typeface="Verdana" panose="020B0604030504040204" pitchFamily="34" charset="0"/>
                <a:ea typeface="Verdana" panose="020B0604030504040204" pitchFamily="34" charset="0"/>
              </a:rPr>
            </a:br>
            <a:r>
              <a:rPr lang="de-DE" sz="1400" dirty="0"/>
              <a:t>▶️ </a:t>
            </a:r>
            <a:r>
              <a:rPr lang="de-DE" sz="1400" dirty="0" smtClean="0">
                <a:latin typeface="Verdana" panose="020B0604030504040204" pitchFamily="34" charset="0"/>
                <a:ea typeface="Verdana" panose="020B0604030504040204" pitchFamily="34" charset="0"/>
              </a:rPr>
              <a:t>Die Steuerungsgruppe Fairtrade lud nach Nürnberg zur Rösttrommel ein und konnte sich eingehend über fairen Kaffee und dessen Anbau sowie die Geheimnisse des Röstens informieren.</a:t>
            </a:r>
            <a:endParaRPr lang="de-DE" sz="1400" dirty="0">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610600" y="1295400"/>
            <a:ext cx="3060000" cy="1860124"/>
          </a:xfrm>
          <a:prstGeom prst="rect">
            <a:avLst/>
          </a:prstGeom>
          <a:scene3d>
            <a:camera prst="orthographicFront">
              <a:rot lat="0" lon="10800000" rev="0"/>
            </a:camera>
            <a:lightRig rig="threePt" dir="t"/>
          </a:scene3d>
        </p:spPr>
      </p:pic>
      <p:pic>
        <p:nvPicPr>
          <p:cNvPr id="9" name="Grafi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610600" y="3427492"/>
            <a:ext cx="3060000" cy="2295000"/>
          </a:xfrm>
          <a:prstGeom prst="rect">
            <a:avLst/>
          </a:prstGeom>
          <a:scene3d>
            <a:camera prst="orthographicFront">
              <a:rot lat="0" lon="10800000" rev="0"/>
            </a:camera>
            <a:lightRig rig="threePt" dir="t"/>
          </a:scene3d>
        </p:spPr>
      </p:pic>
    </p:spTree>
    <p:custDataLst>
      <p:tags r:id="rId1"/>
    </p:custDataLst>
    <p:extLst>
      <p:ext uri="{BB962C8B-B14F-4D97-AF65-F5344CB8AC3E}">
        <p14:creationId xmlns:p14="http://schemas.microsoft.com/office/powerpoint/2010/main" val="1537804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24</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Neuer Fahrradunterstand am Bahnhof</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5327"/>
            <a:ext cx="7728908" cy="2015936"/>
          </a:xfrm>
          <a:prstGeom prst="rect">
            <a:avLst/>
          </a:prstGeom>
          <a:noFill/>
        </p:spPr>
        <p:txBody>
          <a:bodyPr wrap="square" rtlCol="0">
            <a:spAutoFit/>
          </a:bodyPr>
          <a:lstStyle/>
          <a:p>
            <a:pPr>
              <a:lnSpc>
                <a:spcPts val="2300"/>
              </a:lnSpc>
            </a:pPr>
            <a:r>
              <a:rPr lang="de-DE" sz="1400" dirty="0" smtClean="0"/>
              <a:t>▶️ </a:t>
            </a:r>
            <a:r>
              <a:rPr lang="de-DE" sz="1400" dirty="0">
                <a:latin typeface="Verdana" panose="020B0604030504040204" pitchFamily="34" charset="0"/>
                <a:ea typeface="Verdana" panose="020B0604030504040204" pitchFamily="34" charset="0"/>
              </a:rPr>
              <a:t>Die </a:t>
            </a:r>
            <a:r>
              <a:rPr lang="de-DE" sz="1400" dirty="0" smtClean="0">
                <a:latin typeface="Verdana" panose="020B0604030504040204" pitchFamily="34" charset="0"/>
                <a:ea typeface="Verdana" panose="020B0604030504040204" pitchFamily="34" charset="0"/>
              </a:rPr>
              <a:t>alte Fahrradabstellanlage </a:t>
            </a:r>
            <a:r>
              <a:rPr lang="de-DE" sz="1400" dirty="0">
                <a:latin typeface="Verdana" panose="020B0604030504040204" pitchFamily="34" charset="0"/>
                <a:ea typeface="Verdana" panose="020B0604030504040204" pitchFamily="34" charset="0"/>
              </a:rPr>
              <a:t>am Bahnhof in Ochenbruck </a:t>
            </a:r>
            <a:r>
              <a:rPr lang="de-DE" sz="1400" dirty="0" smtClean="0">
                <a:latin typeface="Verdana" panose="020B0604030504040204" pitchFamily="34" charset="0"/>
                <a:ea typeface="Verdana" panose="020B0604030504040204" pitchFamily="34" charset="0"/>
              </a:rPr>
              <a:t>war nicht </a:t>
            </a:r>
            <a:r>
              <a:rPr lang="de-DE" sz="1400" dirty="0">
                <a:latin typeface="Verdana" panose="020B0604030504040204" pitchFamily="34" charset="0"/>
                <a:ea typeface="Verdana" panose="020B0604030504040204" pitchFamily="34" charset="0"/>
              </a:rPr>
              <a:t>mehr zeitgemäß. </a:t>
            </a:r>
            <a:endParaRPr lang="de-DE" sz="1400" dirty="0" smtClean="0">
              <a:latin typeface="Verdana" panose="020B0604030504040204" pitchFamily="34" charset="0"/>
              <a:ea typeface="Verdana" panose="020B0604030504040204" pitchFamily="34" charset="0"/>
            </a:endParaRPr>
          </a:p>
          <a:p>
            <a:pPr>
              <a:lnSpc>
                <a:spcPts val="2300"/>
              </a:lnSpc>
              <a:spcBef>
                <a:spcPts val="600"/>
              </a:spcBef>
            </a:pPr>
            <a:r>
              <a:rPr lang="de-DE" sz="1400" dirty="0"/>
              <a:t>▶️ </a:t>
            </a:r>
            <a:r>
              <a:rPr lang="de-DE" sz="1400" dirty="0" smtClean="0">
                <a:latin typeface="Verdana" panose="020B0604030504040204" pitchFamily="34" charset="0"/>
                <a:ea typeface="Verdana" panose="020B0604030504040204" pitchFamily="34" charset="0"/>
              </a:rPr>
              <a:t>Sie wurde durch </a:t>
            </a:r>
            <a:r>
              <a:rPr lang="de-DE" sz="1400" dirty="0">
                <a:latin typeface="Verdana" panose="020B0604030504040204" pitchFamily="34" charset="0"/>
                <a:ea typeface="Verdana" panose="020B0604030504040204" pitchFamily="34" charset="0"/>
              </a:rPr>
              <a:t>einen Neubau mit 32 Fahrradstellplätzen ersetzt. Zukünftig haben die Fahrräder mehr Platz – 1,20 m Abstand von Anlehnbügel zu Anlehnbügel</a:t>
            </a:r>
            <a:r>
              <a:rPr lang="de-DE" sz="1400" dirty="0" smtClean="0">
                <a:latin typeface="Verdana" panose="020B0604030504040204" pitchFamily="34" charset="0"/>
                <a:ea typeface="Verdana" panose="020B0604030504040204" pitchFamily="34" charset="0"/>
              </a:rPr>
              <a:t>.</a:t>
            </a:r>
          </a:p>
          <a:p>
            <a:pPr>
              <a:lnSpc>
                <a:spcPts val="2300"/>
              </a:lnSpc>
              <a:spcBef>
                <a:spcPts val="600"/>
              </a:spcBef>
            </a:pPr>
            <a:r>
              <a:rPr lang="de-DE" sz="1400" dirty="0" smtClean="0">
                <a:latin typeface="Verdana" panose="020B0604030504040204" pitchFamily="34" charset="0"/>
                <a:ea typeface="Verdana" panose="020B0604030504040204" pitchFamily="34" charset="0"/>
              </a:rPr>
              <a:t>▶Der neue Unterstand ist von </a:t>
            </a:r>
            <a:r>
              <a:rPr lang="de-DE" sz="1400" dirty="0">
                <a:latin typeface="Verdana" panose="020B0604030504040204" pitchFamily="34" charset="0"/>
                <a:ea typeface="Verdana" panose="020B0604030504040204" pitchFamily="34" charset="0"/>
              </a:rPr>
              <a:t>mehreren Seiten einsehbar und durch die umstehenden Straßenlampen besser ausgeleuchtet.</a:t>
            </a:r>
          </a:p>
        </p:txBody>
      </p:sp>
      <p:pic>
        <p:nvPicPr>
          <p:cNvPr id="10" name="Grafik 9"/>
          <p:cNvPicPr>
            <a:picLocks noChangeAspect="1"/>
          </p:cNvPicPr>
          <p:nvPr/>
        </p:nvPicPr>
        <p:blipFill rotWithShape="1">
          <a:blip r:embed="rId4" cstate="print">
            <a:extLst>
              <a:ext uri="{28A0092B-C50C-407E-A947-70E740481C1C}">
                <a14:useLocalDpi xmlns:a14="http://schemas.microsoft.com/office/drawing/2010/main" val="0"/>
              </a:ext>
            </a:extLst>
          </a:blip>
          <a:srcRect b="13943"/>
          <a:stretch/>
        </p:blipFill>
        <p:spPr>
          <a:xfrm flipH="1">
            <a:off x="8610600" y="1322136"/>
            <a:ext cx="3060000" cy="1975022"/>
          </a:xfrm>
          <a:prstGeom prst="rect">
            <a:avLst/>
          </a:prstGeom>
          <a:scene3d>
            <a:camera prst="orthographicFront">
              <a:rot lat="0" lon="10800000" rev="0"/>
            </a:camera>
            <a:lightRig rig="threePt" dir="t"/>
          </a:scene3d>
        </p:spPr>
      </p:pic>
      <p:pic>
        <p:nvPicPr>
          <p:cNvPr id="9" name="Grafi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610600" y="3554992"/>
            <a:ext cx="3060000" cy="2040000"/>
          </a:xfrm>
          <a:prstGeom prst="rect">
            <a:avLst/>
          </a:prstGeom>
          <a:scene3d>
            <a:camera prst="orthographicFront">
              <a:rot lat="0" lon="10800000" rev="0"/>
            </a:camera>
            <a:lightRig rig="threePt" dir="t"/>
          </a:scene3d>
        </p:spPr>
      </p:pic>
      <p:sp>
        <p:nvSpPr>
          <p:cNvPr id="6" name="Rechteck 5"/>
          <p:cNvSpPr/>
          <p:nvPr/>
        </p:nvSpPr>
        <p:spPr>
          <a:xfrm>
            <a:off x="8753054" y="2589272"/>
            <a:ext cx="742511" cy="707886"/>
          </a:xfrm>
          <a:prstGeom prst="rect">
            <a:avLst/>
          </a:prstGeom>
          <a:noFill/>
        </p:spPr>
        <p:txBody>
          <a:bodyPr wrap="none" lIns="91440" tIns="45720" rIns="91440" bIns="45720">
            <a:spAutoFit/>
          </a:bodyPr>
          <a:lstStyle/>
          <a:p>
            <a:pPr algn="ctr"/>
            <a:r>
              <a:rPr lang="de-DE" sz="4000" b="1" cap="none" spc="0" dirty="0" smtClean="0">
                <a:ln w="22225">
                  <a:solidFill>
                    <a:schemeClr val="accent2"/>
                  </a:solidFill>
                  <a:prstDash val="solid"/>
                </a:ln>
                <a:solidFill>
                  <a:schemeClr val="accent2">
                    <a:lumMod val="40000"/>
                    <a:lumOff val="60000"/>
                  </a:schemeClr>
                </a:solidFill>
                <a:effectLst/>
              </a:rPr>
              <a:t>alt</a:t>
            </a:r>
            <a:endParaRPr lang="de-DE" sz="4000" b="1" cap="none" spc="0" dirty="0">
              <a:ln w="22225">
                <a:solidFill>
                  <a:schemeClr val="accent2"/>
                </a:solidFill>
                <a:prstDash val="solid"/>
              </a:ln>
              <a:solidFill>
                <a:schemeClr val="accent2">
                  <a:lumMod val="40000"/>
                  <a:lumOff val="60000"/>
                </a:schemeClr>
              </a:solidFill>
              <a:effectLst/>
            </a:endParaRPr>
          </a:p>
        </p:txBody>
      </p:sp>
    </p:spTree>
    <p:custDataLst>
      <p:tags r:id="rId1"/>
    </p:custDataLst>
    <p:extLst>
      <p:ext uri="{BB962C8B-B14F-4D97-AF65-F5344CB8AC3E}">
        <p14:creationId xmlns:p14="http://schemas.microsoft.com/office/powerpoint/2010/main" val="2542291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25</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Jugendarbeit</a:t>
            </a:r>
            <a:endParaRPr lang="de-DE" sz="1400" dirty="0">
              <a:latin typeface="Verdana" panose="020B0604030504040204" pitchFamily="34" charset="0"/>
              <a:ea typeface="Verdana" panose="020B0604030504040204" pitchFamily="34" charset="0"/>
            </a:endParaRPr>
          </a:p>
        </p:txBody>
      </p:sp>
      <p:sp>
        <p:nvSpPr>
          <p:cNvPr id="7" name="Textfeld 6"/>
          <p:cNvSpPr txBox="1"/>
          <p:nvPr/>
        </p:nvSpPr>
        <p:spPr>
          <a:xfrm>
            <a:off x="95250" y="1826501"/>
            <a:ext cx="8058150" cy="4378122"/>
          </a:xfrm>
          <a:prstGeom prst="rect">
            <a:avLst/>
          </a:prstGeom>
          <a:noFill/>
        </p:spPr>
        <p:txBody>
          <a:bodyPr wrap="square" rtlCol="0">
            <a:spAutoFit/>
          </a:bodyPr>
          <a:lstStyle/>
          <a:p>
            <a:pPr>
              <a:lnSpc>
                <a:spcPts val="2300"/>
              </a:lnSpc>
            </a:pPr>
            <a:r>
              <a:rPr lang="de-DE" sz="1400" dirty="0" smtClean="0"/>
              <a:t>▶️ </a:t>
            </a:r>
            <a:r>
              <a:rPr lang="de-DE" sz="1400" dirty="0" smtClean="0">
                <a:latin typeface="Verdana" panose="020B0604030504040204" pitchFamily="34" charset="0"/>
                <a:ea typeface="Verdana" panose="020B0604030504040204" pitchFamily="34" charset="0"/>
              </a:rPr>
              <a:t>Personelle Neuaufstellung mit Leitung durch Frau Bergmann</a:t>
            </a:r>
          </a:p>
          <a:p>
            <a:pPr>
              <a:lnSpc>
                <a:spcPts val="2300"/>
              </a:lnSpc>
              <a:spcBef>
                <a:spcPts val="600"/>
              </a:spcBef>
            </a:pPr>
            <a:r>
              <a:rPr lang="de-DE" sz="1400" dirty="0"/>
              <a:t>▶️ </a:t>
            </a:r>
            <a:r>
              <a:rPr lang="de-DE" sz="1400" dirty="0" smtClean="0">
                <a:latin typeface="Verdana" panose="020B0604030504040204" pitchFamily="34" charset="0"/>
                <a:ea typeface="Verdana" panose="020B0604030504040204" pitchFamily="34" charset="0"/>
              </a:rPr>
              <a:t>Bestandsaufnahme und –</a:t>
            </a:r>
            <a:r>
              <a:rPr lang="de-DE" sz="1400" dirty="0" err="1" smtClean="0">
                <a:latin typeface="Verdana" panose="020B0604030504040204" pitchFamily="34" charset="0"/>
                <a:ea typeface="Verdana" panose="020B0604030504040204" pitchFamily="34" charset="0"/>
              </a:rPr>
              <a:t>besichtigungen</a:t>
            </a:r>
            <a:r>
              <a:rPr lang="de-DE" sz="1400" dirty="0" smtClean="0">
                <a:latin typeface="Verdana" panose="020B0604030504040204" pitchFamily="34" charset="0"/>
                <a:ea typeface="Verdana" panose="020B0604030504040204" pitchFamily="34" charset="0"/>
              </a:rPr>
              <a:t> </a:t>
            </a:r>
          </a:p>
          <a:p>
            <a:pPr>
              <a:lnSpc>
                <a:spcPts val="2300"/>
              </a:lnSpc>
              <a:spcBef>
                <a:spcPts val="600"/>
              </a:spcBef>
            </a:pPr>
            <a:r>
              <a:rPr lang="de-DE" sz="1400" dirty="0" smtClean="0"/>
              <a:t>▶️ </a:t>
            </a:r>
            <a:r>
              <a:rPr lang="de-DE" sz="1400" dirty="0">
                <a:latin typeface="Verdana" panose="020B0604030504040204" pitchFamily="34" charset="0"/>
                <a:ea typeface="Verdana" panose="020B0604030504040204" pitchFamily="34" charset="0"/>
              </a:rPr>
              <a:t>Beginn Ausarbeitung eines Konzeptes für Spiel- und Bolzplätze</a:t>
            </a:r>
          </a:p>
          <a:p>
            <a:pPr>
              <a:lnSpc>
                <a:spcPts val="2300"/>
              </a:lnSpc>
              <a:spcBef>
                <a:spcPts val="600"/>
              </a:spcBef>
            </a:pPr>
            <a:r>
              <a:rPr lang="de-DE" sz="1400" dirty="0" smtClean="0"/>
              <a:t>▶️ </a:t>
            </a:r>
            <a:r>
              <a:rPr lang="de-DE" sz="1400" dirty="0">
                <a:latin typeface="Verdana" panose="020B0604030504040204" pitchFamily="34" charset="0"/>
                <a:ea typeface="Verdana" panose="020B0604030504040204" pitchFamily="34" charset="0"/>
              </a:rPr>
              <a:t>November 2021: </a:t>
            </a:r>
            <a:r>
              <a:rPr lang="de-DE" sz="1400" dirty="0" smtClean="0">
                <a:latin typeface="Verdana" panose="020B0604030504040204" pitchFamily="34" charset="0"/>
                <a:ea typeface="Verdana" panose="020B0604030504040204" pitchFamily="34" charset="0"/>
              </a:rPr>
              <a:t>Beginn der Stelle Offene </a:t>
            </a:r>
            <a:r>
              <a:rPr lang="de-DE" sz="1400" dirty="0">
                <a:latin typeface="Verdana" panose="020B0604030504040204" pitchFamily="34" charset="0"/>
                <a:ea typeface="Verdana" panose="020B0604030504040204" pitchFamily="34" charset="0"/>
              </a:rPr>
              <a:t>Kinder- &amp; Jugendarbeit und </a:t>
            </a:r>
            <a:r>
              <a:rPr lang="de-DE" sz="1400" dirty="0" smtClean="0">
                <a:latin typeface="Verdana" panose="020B0604030504040204" pitchFamily="34" charset="0"/>
                <a:ea typeface="Verdana" panose="020B0604030504040204" pitchFamily="34" charset="0"/>
              </a:rPr>
              <a:t>Mobile </a:t>
            </a:r>
            <a:r>
              <a:rPr lang="de-DE" sz="1400" dirty="0">
                <a:latin typeface="Verdana" panose="020B0604030504040204" pitchFamily="34" charset="0"/>
                <a:ea typeface="Verdana" panose="020B0604030504040204" pitchFamily="34" charset="0"/>
              </a:rPr>
              <a:t>Jugendarbeit mit Frau </a:t>
            </a:r>
            <a:r>
              <a:rPr lang="de-DE" sz="1400" dirty="0" err="1" smtClean="0">
                <a:latin typeface="Verdana" panose="020B0604030504040204" pitchFamily="34" charset="0"/>
                <a:ea typeface="Verdana" panose="020B0604030504040204" pitchFamily="34" charset="0"/>
              </a:rPr>
              <a:t>Lochbihler</a:t>
            </a:r>
            <a:r>
              <a:rPr lang="de-DE" sz="1400" dirty="0" smtClean="0">
                <a:latin typeface="Verdana" panose="020B0604030504040204" pitchFamily="34" charset="0"/>
                <a:ea typeface="Verdana" panose="020B0604030504040204" pitchFamily="34" charset="0"/>
              </a:rPr>
              <a:t> </a:t>
            </a:r>
            <a:endParaRPr lang="de-DE" sz="1400" dirty="0">
              <a:latin typeface="Verdana" panose="020B0604030504040204" pitchFamily="34" charset="0"/>
              <a:ea typeface="Verdana" panose="020B0604030504040204" pitchFamily="34" charset="0"/>
            </a:endParaRPr>
          </a:p>
          <a:p>
            <a:pPr>
              <a:lnSpc>
                <a:spcPts val="2300"/>
              </a:lnSpc>
              <a:spcBef>
                <a:spcPts val="600"/>
              </a:spcBef>
            </a:pPr>
            <a:r>
              <a:rPr lang="de-DE" sz="1400" dirty="0" smtClean="0">
                <a:latin typeface="Verdana" panose="020B0604030504040204" pitchFamily="34" charset="0"/>
                <a:ea typeface="Verdana" panose="020B0604030504040204" pitchFamily="34" charset="0"/>
              </a:rPr>
              <a:t>▶ Planung der Umbaumaßnahmen im Jugendtreff und Beginn des Umbaus.</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	</a:t>
            </a: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Wanddurchbruch </a:t>
            </a:r>
            <a:r>
              <a:rPr lang="de-DE" sz="1400" dirty="0">
                <a:latin typeface="Verdana" panose="020B0604030504040204" pitchFamily="34" charset="0"/>
                <a:ea typeface="Verdana" panose="020B0604030504040204" pitchFamily="34" charset="0"/>
              </a:rPr>
              <a:t>um </a:t>
            </a:r>
            <a:r>
              <a:rPr lang="de-DE" sz="1400" dirty="0" smtClean="0">
                <a:latin typeface="Verdana" panose="020B0604030504040204" pitchFamily="34" charset="0"/>
                <a:ea typeface="Verdana" panose="020B0604030504040204" pitchFamily="34" charset="0"/>
              </a:rPr>
              <a:t>mehr </a:t>
            </a:r>
            <a:r>
              <a:rPr lang="de-DE" sz="1400" dirty="0">
                <a:latin typeface="Verdana" panose="020B0604030504040204" pitchFamily="34" charset="0"/>
                <a:ea typeface="Verdana" panose="020B0604030504040204" pitchFamily="34" charset="0"/>
              </a:rPr>
              <a:t>Fläche für die Jugendlichen zu </a:t>
            </a:r>
            <a:r>
              <a:rPr lang="de-DE" sz="1400" dirty="0" smtClean="0">
                <a:latin typeface="Verdana" panose="020B0604030504040204" pitchFamily="34" charset="0"/>
                <a:ea typeface="Verdana" panose="020B0604030504040204" pitchFamily="34" charset="0"/>
              </a:rPr>
              <a:t>kreieren.</a:t>
            </a:r>
            <a:br>
              <a:rPr lang="de-DE" sz="1400" dirty="0" smtClean="0">
                <a:latin typeface="Verdana" panose="020B0604030504040204" pitchFamily="34" charset="0"/>
                <a:ea typeface="Verdana" panose="020B0604030504040204" pitchFamily="34" charset="0"/>
              </a:rPr>
            </a:br>
            <a:r>
              <a:rPr lang="de-DE" sz="1400" dirty="0">
                <a:latin typeface="Verdana" panose="020B0604030504040204" pitchFamily="34" charset="0"/>
                <a:ea typeface="Verdana" panose="020B0604030504040204" pitchFamily="34" charset="0"/>
              </a:rPr>
              <a:t>	</a:t>
            </a:r>
            <a:r>
              <a:rPr lang="de-DE" sz="1400" dirty="0" smtClean="0">
                <a:latin typeface="Verdana" panose="020B0604030504040204" pitchFamily="34" charset="0"/>
                <a:ea typeface="Verdana" panose="020B0604030504040204" pitchFamily="34" charset="0"/>
              </a:rPr>
              <a:t>- </a:t>
            </a:r>
            <a:r>
              <a:rPr lang="de-DE" sz="1400" dirty="0">
                <a:latin typeface="Verdana" panose="020B0604030504040204" pitchFamily="34" charset="0"/>
                <a:ea typeface="Verdana" panose="020B0604030504040204" pitchFamily="34" charset="0"/>
              </a:rPr>
              <a:t>Wände wurden gestrichen und ein neuer heller, freundlicher Boden </a:t>
            </a:r>
            <a:r>
              <a:rPr lang="de-DE" sz="1400" dirty="0" smtClean="0">
                <a:latin typeface="Verdana" panose="020B0604030504040204" pitchFamily="34" charset="0"/>
                <a:ea typeface="Verdana" panose="020B0604030504040204" pitchFamily="34" charset="0"/>
              </a:rPr>
              <a:t>verlegt.</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	- Einrichtung ausgesucht und Jugendtreff modern eingerichtet.</a:t>
            </a:r>
            <a:r>
              <a:rPr lang="de-DE" sz="1400" dirty="0">
                <a:latin typeface="Verdana" panose="020B0604030504040204" pitchFamily="34" charset="0"/>
                <a:ea typeface="Verdana" panose="020B0604030504040204" pitchFamily="34" charset="0"/>
              </a:rPr>
              <a:t>	</a:t>
            </a:r>
          </a:p>
          <a:p>
            <a:pPr lvl="0">
              <a:spcBef>
                <a:spcPts val="1200"/>
              </a:spcBef>
            </a:pPr>
            <a:r>
              <a:rPr lang="de-DE" sz="1400" dirty="0">
                <a:latin typeface="Verdana" panose="020B0604030504040204" pitchFamily="34" charset="0"/>
                <a:ea typeface="Verdana" panose="020B0604030504040204" pitchFamily="34" charset="0"/>
              </a:rPr>
              <a:t>▶ Netzwerkarbeit mit den Umliegenden Jugendzentren, Streetworker*innen und </a:t>
            </a:r>
            <a:r>
              <a:rPr lang="de-DE" sz="1400" dirty="0" smtClean="0">
                <a:latin typeface="Verdana" panose="020B0604030504040204" pitchFamily="34" charset="0"/>
                <a:ea typeface="Verdana" panose="020B0604030504040204" pitchFamily="34" charset="0"/>
              </a:rPr>
              <a:t>dem</a:t>
            </a:r>
          </a:p>
          <a:p>
            <a:pPr lvl="0">
              <a:spcBef>
                <a:spcPts val="600"/>
              </a:spcBef>
            </a:pPr>
            <a:r>
              <a:rPr lang="de-DE" sz="1400" dirty="0" smtClean="0">
                <a:latin typeface="Verdana" panose="020B0604030504040204" pitchFamily="34" charset="0"/>
                <a:ea typeface="Verdana" panose="020B0604030504040204" pitchFamily="34" charset="0"/>
              </a:rPr>
              <a:t>Kreisjugendring </a:t>
            </a:r>
            <a:r>
              <a:rPr lang="de-DE" sz="1400" dirty="0">
                <a:latin typeface="Verdana" panose="020B0604030504040204" pitchFamily="34" charset="0"/>
                <a:ea typeface="Verdana" panose="020B0604030504040204" pitchFamily="34" charset="0"/>
              </a:rPr>
              <a:t>Nürnberger Land.</a:t>
            </a:r>
          </a:p>
          <a:p>
            <a:pPr>
              <a:spcBef>
                <a:spcPts val="1200"/>
              </a:spcBef>
            </a:pPr>
            <a:r>
              <a:rPr lang="de-DE" sz="1400" dirty="0">
                <a:latin typeface="Verdana" panose="020B0604030504040204" pitchFamily="34" charset="0"/>
                <a:ea typeface="Verdana" panose="020B0604030504040204" pitchFamily="34" charset="0"/>
              </a:rPr>
              <a:t>▶ Planung der Konzeption, Planung &amp; Vorbereitung für die Eröffnung und Erstellung </a:t>
            </a:r>
            <a:endParaRPr lang="de-DE" sz="1400" dirty="0" smtClean="0">
              <a:latin typeface="Verdana" panose="020B0604030504040204" pitchFamily="34" charset="0"/>
              <a:ea typeface="Verdana" panose="020B0604030504040204" pitchFamily="34" charset="0"/>
            </a:endParaRPr>
          </a:p>
          <a:p>
            <a:pPr>
              <a:spcBef>
                <a:spcPts val="600"/>
              </a:spcBef>
            </a:pPr>
            <a:r>
              <a:rPr lang="de-DE" sz="1400" dirty="0" smtClean="0">
                <a:latin typeface="Verdana" panose="020B0604030504040204" pitchFamily="34" charset="0"/>
                <a:ea typeface="Verdana" panose="020B0604030504040204" pitchFamily="34" charset="0"/>
              </a:rPr>
              <a:t>des </a:t>
            </a:r>
            <a:r>
              <a:rPr lang="de-DE" sz="1400" dirty="0">
                <a:latin typeface="Verdana" panose="020B0604030504040204" pitchFamily="34" charset="0"/>
                <a:ea typeface="Verdana" panose="020B0604030504040204" pitchFamily="34" charset="0"/>
              </a:rPr>
              <a:t>Monatsprogramms. </a:t>
            </a:r>
          </a:p>
        </p:txBody>
      </p:sp>
      <p:pic>
        <p:nvPicPr>
          <p:cNvPr id="9" name="Grafi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550215" y="1695510"/>
            <a:ext cx="3060000" cy="1907451"/>
          </a:xfrm>
          <a:prstGeom prst="rect">
            <a:avLst/>
          </a:prstGeom>
          <a:scene3d>
            <a:camera prst="orthographicFront">
              <a:rot lat="0" lon="10800000" rev="0"/>
            </a:camera>
            <a:lightRig rig="threePt" dir="t"/>
          </a:scene3d>
        </p:spPr>
      </p:pic>
      <p:pic>
        <p:nvPicPr>
          <p:cNvPr id="11" name="Grafi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550215" y="3869284"/>
            <a:ext cx="3060000" cy="2040000"/>
          </a:xfrm>
          <a:prstGeom prst="rect">
            <a:avLst/>
          </a:prstGeom>
          <a:scene3d>
            <a:camera prst="orthographicFront">
              <a:rot lat="0" lon="10800000" rev="0"/>
            </a:camera>
            <a:lightRig rig="threePt" dir="t"/>
          </a:scene3d>
        </p:spPr>
      </p:pic>
    </p:spTree>
    <p:custDataLst>
      <p:tags r:id="rId1"/>
    </p:custDataLst>
    <p:extLst>
      <p:ext uri="{BB962C8B-B14F-4D97-AF65-F5344CB8AC3E}">
        <p14:creationId xmlns:p14="http://schemas.microsoft.com/office/powerpoint/2010/main" val="2847050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smtClean="0"/>
              <a:t>Bürgerversammlung 2020</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26</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4" y="1394274"/>
            <a:ext cx="9109311" cy="4496168"/>
          </a:xfrm>
          <a:prstGeom prst="rect">
            <a:avLst/>
          </a:prstGeom>
        </p:spPr>
      </p:pic>
    </p:spTree>
    <p:custDataLst>
      <p:tags r:id="rId1"/>
    </p:custDataLst>
    <p:extLst>
      <p:ext uri="{BB962C8B-B14F-4D97-AF65-F5344CB8AC3E}">
        <p14:creationId xmlns:p14="http://schemas.microsoft.com/office/powerpoint/2010/main" val="2786187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27</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Digitales Rathaus</a:t>
            </a:r>
            <a:endParaRPr lang="de-DE" sz="1400" dirty="0">
              <a:solidFill>
                <a:srgbClr val="FF0000"/>
              </a:solidFill>
              <a:latin typeface="Verdana" panose="020B0604030504040204" pitchFamily="34" charset="0"/>
              <a:ea typeface="Verdana" panose="020B0604030504040204" pitchFamily="34" charset="0"/>
            </a:endParaRPr>
          </a:p>
        </p:txBody>
      </p:sp>
      <p:sp>
        <p:nvSpPr>
          <p:cNvPr id="6" name="Rechteck 5"/>
          <p:cNvSpPr/>
          <p:nvPr/>
        </p:nvSpPr>
        <p:spPr>
          <a:xfrm>
            <a:off x="95250" y="1950214"/>
            <a:ext cx="7639050" cy="4308872"/>
          </a:xfrm>
          <a:prstGeom prst="rect">
            <a:avLst/>
          </a:prstGeom>
        </p:spPr>
        <p:txBody>
          <a:bodyPr wrap="square">
            <a:spAutoFit/>
          </a:bodyPr>
          <a:lstStyle/>
          <a:p>
            <a:pPr>
              <a:lnSpc>
                <a:spcPct val="150000"/>
              </a:lnSpc>
              <a:spcBef>
                <a:spcPts val="600"/>
              </a:spcBef>
            </a:pPr>
            <a:r>
              <a:rPr lang="de-DE" sz="1600" dirty="0" smtClean="0">
                <a:latin typeface="Verdana" panose="020B0604030504040204" pitchFamily="34" charset="0"/>
                <a:ea typeface="Verdana" panose="020B0604030504040204" pitchFamily="34" charset="0"/>
              </a:rPr>
              <a:t>▶️ </a:t>
            </a:r>
            <a:r>
              <a:rPr lang="de-DE" sz="1600" dirty="0">
                <a:latin typeface="Verdana" panose="020B0604030504040204" pitchFamily="34" charset="0"/>
                <a:ea typeface="Verdana" panose="020B0604030504040204" pitchFamily="34" charset="0"/>
              </a:rPr>
              <a:t>Das Bürgerserviceportal bietet </a:t>
            </a:r>
            <a:r>
              <a:rPr lang="de-DE" sz="1600" dirty="0" smtClean="0">
                <a:latin typeface="Verdana" panose="020B0604030504040204" pitchFamily="34" charset="0"/>
                <a:ea typeface="Verdana" panose="020B0604030504040204" pitchFamily="34" charset="0"/>
              </a:rPr>
              <a:t>die </a:t>
            </a:r>
            <a:r>
              <a:rPr lang="de-DE" sz="1600" dirty="0">
                <a:latin typeface="Verdana" panose="020B0604030504040204" pitchFamily="34" charset="0"/>
                <a:ea typeface="Verdana" panose="020B0604030504040204" pitchFamily="34" charset="0"/>
              </a:rPr>
              <a:t>Möglichkeit, Anträge an die Verwaltung online zu erfassen und direkt zur Bearbeitung an uns weiterzuleiten.</a:t>
            </a:r>
          </a:p>
          <a:p>
            <a:pPr>
              <a:lnSpc>
                <a:spcPct val="150000"/>
              </a:lnSpc>
              <a:spcBef>
                <a:spcPts val="600"/>
              </a:spcBef>
            </a:pPr>
            <a:r>
              <a:rPr lang="de-DE" sz="1600" dirty="0" smtClean="0">
                <a:latin typeface="Verdana" panose="020B0604030504040204" pitchFamily="34" charset="0"/>
                <a:ea typeface="Verdana" panose="020B0604030504040204" pitchFamily="34" charset="0"/>
              </a:rPr>
              <a:t>▶️ Der Bereich „Onlineformulare“ wurde ausgebaut. Zahlreiche Formulare aus unterschiedlichen Abteilungen, </a:t>
            </a:r>
            <a:r>
              <a:rPr lang="de-DE" sz="1600" dirty="0">
                <a:latin typeface="Verdana" panose="020B0604030504040204" pitchFamily="34" charset="0"/>
                <a:ea typeface="Verdana" panose="020B0604030504040204" pitchFamily="34" charset="0"/>
              </a:rPr>
              <a:t>zum </a:t>
            </a:r>
            <a:r>
              <a:rPr lang="de-DE" sz="1600" dirty="0" smtClean="0">
                <a:latin typeface="Verdana" panose="020B0604030504040204" pitchFamily="34" charset="0"/>
                <a:ea typeface="Verdana" panose="020B0604030504040204" pitchFamily="34" charset="0"/>
              </a:rPr>
              <a:t>Ausfüllen am </a:t>
            </a:r>
            <a:r>
              <a:rPr lang="de-DE" sz="1600" dirty="0">
                <a:latin typeface="Verdana" panose="020B0604030504040204" pitchFamily="34" charset="0"/>
                <a:ea typeface="Verdana" panose="020B0604030504040204" pitchFamily="34" charset="0"/>
              </a:rPr>
              <a:t>PC </a:t>
            </a:r>
            <a:r>
              <a:rPr lang="de-DE" sz="1600" dirty="0" smtClean="0">
                <a:latin typeface="Verdana" panose="020B0604030504040204" pitchFamily="34" charset="0"/>
                <a:ea typeface="Verdana" panose="020B0604030504040204" pitchFamily="34" charset="0"/>
              </a:rPr>
              <a:t>und Weiterleiten per </a:t>
            </a:r>
            <a:r>
              <a:rPr lang="de-DE" sz="1600" dirty="0">
                <a:latin typeface="Verdana" panose="020B0604030504040204" pitchFamily="34" charset="0"/>
                <a:ea typeface="Verdana" panose="020B0604030504040204" pitchFamily="34" charset="0"/>
              </a:rPr>
              <a:t>E-Mail an </a:t>
            </a:r>
            <a:r>
              <a:rPr lang="de-DE" sz="1600" dirty="0" smtClean="0">
                <a:latin typeface="Verdana" panose="020B0604030504040204" pitchFamily="34" charset="0"/>
                <a:ea typeface="Verdana" panose="020B0604030504040204" pitchFamily="34" charset="0"/>
              </a:rPr>
              <a:t>uns.</a:t>
            </a:r>
          </a:p>
          <a:p>
            <a:pPr>
              <a:lnSpc>
                <a:spcPct val="150000"/>
              </a:lnSpc>
              <a:spcBef>
                <a:spcPts val="600"/>
              </a:spcBef>
            </a:pPr>
            <a:r>
              <a:rPr lang="de-DE" sz="1600" dirty="0" smtClean="0">
                <a:latin typeface="Verdana" panose="020B0604030504040204" pitchFamily="34" charset="0"/>
                <a:ea typeface="Verdana" panose="020B0604030504040204" pitchFamily="34" charset="0"/>
              </a:rPr>
              <a:t>▶️ Seit Herbst 2021 gibt es die Online-Terminvereinbarung für das Einwohnermeldeamt. Komfortable Online-Buchung des Termins. Bestätigung per E-Mail mit Angabe der benötigten Unterlagen und Möglichkeit des automatischen Kalendereintrags in ihren Terminkalender.</a:t>
            </a:r>
            <a:endParaRPr lang="de-DE" sz="1600" dirty="0">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a:blip r:embed="rId4"/>
          <a:stretch>
            <a:fillRect/>
          </a:stretch>
        </p:blipFill>
        <p:spPr>
          <a:xfrm>
            <a:off x="8153400" y="1551090"/>
            <a:ext cx="3866211" cy="3600000"/>
          </a:xfrm>
          <a:prstGeom prst="rect">
            <a:avLst/>
          </a:prstGeom>
        </p:spPr>
      </p:pic>
    </p:spTree>
    <p:custDataLst>
      <p:tags r:id="rId1"/>
    </p:custDataLst>
    <p:extLst>
      <p:ext uri="{BB962C8B-B14F-4D97-AF65-F5344CB8AC3E}">
        <p14:creationId xmlns:p14="http://schemas.microsoft.com/office/powerpoint/2010/main" val="3242299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dirty="0" smtClean="0"/>
              <a:t>Seite </a:t>
            </a:r>
            <a:fld id="{E19A91BC-DE0F-4BB7-BBEE-01665E045DA1}" type="slidenum">
              <a:rPr lang="de-DE" smtClean="0"/>
              <a:pPr/>
              <a:t>28</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Neues auf der Gemeinde-Webseite</a:t>
            </a:r>
            <a:endParaRPr lang="de-DE" sz="1400" dirty="0">
              <a:latin typeface="Verdana" panose="020B0604030504040204" pitchFamily="34" charset="0"/>
              <a:ea typeface="Verdana" panose="020B0604030504040204" pitchFamily="34" charset="0"/>
            </a:endParaRPr>
          </a:p>
        </p:txBody>
      </p:sp>
      <p:sp>
        <p:nvSpPr>
          <p:cNvPr id="6" name="Rechteck 5"/>
          <p:cNvSpPr/>
          <p:nvPr/>
        </p:nvSpPr>
        <p:spPr>
          <a:xfrm>
            <a:off x="95248" y="1712758"/>
            <a:ext cx="9057378" cy="3493264"/>
          </a:xfrm>
          <a:prstGeom prst="rect">
            <a:avLst/>
          </a:prstGeom>
        </p:spPr>
        <p:txBody>
          <a:bodyPr wrap="square">
            <a:spAutoFit/>
          </a:bodyPr>
          <a:lstStyle/>
          <a:p>
            <a:pPr>
              <a:lnSpc>
                <a:spcPct val="150000"/>
              </a:lnSpc>
            </a:pPr>
            <a:r>
              <a:rPr lang="de-DE" sz="1600" dirty="0" smtClean="0">
                <a:latin typeface="Verdana" panose="020B0604030504040204" pitchFamily="34" charset="0"/>
                <a:ea typeface="Verdana" panose="020B0604030504040204" pitchFamily="34" charset="0"/>
              </a:rPr>
              <a:t>▶️ Neben der Bürgerhalle und der Kegelbahn kann seit Sommer 2021 auch die Albrecht-Frister-Sporthalle online gebucht werden. Hier wird zwischen der Belegung wochentags und an Wochenenden unterschieden. </a:t>
            </a:r>
          </a:p>
          <a:p>
            <a:pPr>
              <a:lnSpc>
                <a:spcPct val="150000"/>
              </a:lnSpc>
              <a:spcBef>
                <a:spcPts val="600"/>
              </a:spcBef>
            </a:pPr>
            <a:r>
              <a:rPr lang="de-DE" sz="1600" dirty="0">
                <a:latin typeface="Verdana" panose="020B0604030504040204" pitchFamily="34" charset="0"/>
                <a:ea typeface="Verdana" panose="020B0604030504040204" pitchFamily="34" charset="0"/>
              </a:rPr>
              <a:t>▶️ </a:t>
            </a:r>
            <a:r>
              <a:rPr lang="de-DE" sz="1600" dirty="0" smtClean="0">
                <a:latin typeface="Verdana" panose="020B0604030504040204" pitchFamily="34" charset="0"/>
                <a:ea typeface="Verdana" panose="020B0604030504040204" pitchFamily="34" charset="0"/>
              </a:rPr>
              <a:t>In der neu </a:t>
            </a:r>
            <a:r>
              <a:rPr lang="de-DE" sz="1600" dirty="0">
                <a:latin typeface="Verdana" panose="020B0604030504040204" pitchFamily="34" charset="0"/>
                <a:ea typeface="Verdana" panose="020B0604030504040204" pitchFamily="34" charset="0"/>
              </a:rPr>
              <a:t>eingerichteten Ehrenamtsbörse haben alle Einrichtungen, Vereine oder Initiativen </a:t>
            </a:r>
            <a:r>
              <a:rPr lang="de-DE" sz="1600" dirty="0" smtClean="0">
                <a:latin typeface="Verdana" panose="020B0604030504040204" pitchFamily="34" charset="0"/>
                <a:ea typeface="Verdana" panose="020B0604030504040204" pitchFamily="34" charset="0"/>
              </a:rPr>
              <a:t>die </a:t>
            </a:r>
            <a:r>
              <a:rPr lang="de-DE" sz="1600" dirty="0">
                <a:latin typeface="Verdana" panose="020B0604030504040204" pitchFamily="34" charset="0"/>
                <a:ea typeface="Verdana" panose="020B0604030504040204" pitchFamily="34" charset="0"/>
              </a:rPr>
              <a:t>Möglichkeit Angebote für Ehrenämter einfach und schnell über die Koordinationsstelle aufnehmen </a:t>
            </a:r>
            <a:r>
              <a:rPr lang="de-DE" sz="1600" dirty="0" smtClean="0">
                <a:latin typeface="Verdana" panose="020B0604030504040204" pitchFamily="34" charset="0"/>
                <a:ea typeface="Verdana" panose="020B0604030504040204" pitchFamily="34" charset="0"/>
              </a:rPr>
              <a:t>zu lassen</a:t>
            </a:r>
            <a:r>
              <a:rPr lang="de-DE" sz="1600" dirty="0">
                <a:latin typeface="Verdana" panose="020B0604030504040204" pitchFamily="34" charset="0"/>
                <a:ea typeface="Verdana" panose="020B0604030504040204" pitchFamily="34" charset="0"/>
              </a:rPr>
              <a:t>. </a:t>
            </a:r>
            <a:r>
              <a:rPr lang="de-DE" sz="1600" dirty="0" smtClean="0">
                <a:latin typeface="Verdana" panose="020B0604030504040204" pitchFamily="34" charset="0"/>
                <a:ea typeface="Verdana" panose="020B0604030504040204" pitchFamily="34" charset="0"/>
              </a:rPr>
              <a:t> </a:t>
            </a:r>
            <a:br>
              <a:rPr lang="de-DE" sz="1600" dirty="0" smtClean="0">
                <a:latin typeface="Verdana" panose="020B0604030504040204" pitchFamily="34" charset="0"/>
                <a:ea typeface="Verdana" panose="020B0604030504040204" pitchFamily="34" charset="0"/>
              </a:rPr>
            </a:br>
            <a:r>
              <a:rPr lang="de-DE" sz="1600" dirty="0">
                <a:latin typeface="Verdana" panose="020B0604030504040204" pitchFamily="34" charset="0"/>
                <a:ea typeface="Verdana" panose="020B0604030504040204" pitchFamily="34" charset="0"/>
              </a:rPr>
              <a:t>Interessierte </a:t>
            </a:r>
            <a:r>
              <a:rPr lang="de-DE" sz="1600" dirty="0" err="1">
                <a:latin typeface="Verdana" panose="020B0604030504040204" pitchFamily="34" charset="0"/>
                <a:ea typeface="Verdana" panose="020B0604030504040204" pitchFamily="34" charset="0"/>
              </a:rPr>
              <a:t>BürgerInnen</a:t>
            </a:r>
            <a:r>
              <a:rPr lang="de-DE" sz="1600" dirty="0">
                <a:latin typeface="Verdana" panose="020B0604030504040204" pitchFamily="34" charset="0"/>
                <a:ea typeface="Verdana" panose="020B0604030504040204" pitchFamily="34" charset="0"/>
              </a:rPr>
              <a:t> können sich über die eingestellten Angebote informieren und sich unkompliziert mit den jeweiligen Einrichtungen, Vereinen oder Initiativen in Verbindung setzen.</a:t>
            </a:r>
          </a:p>
        </p:txBody>
      </p:sp>
      <p:pic>
        <p:nvPicPr>
          <p:cNvPr id="10" name="Grafik 9">
            <a:hlinkClick r:id="rId4"/>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32061" y="895675"/>
            <a:ext cx="2635200" cy="1842554"/>
          </a:xfrm>
          <a:prstGeom prst="rect">
            <a:avLst/>
          </a:prstGeom>
          <a:ln w="41275">
            <a:solidFill>
              <a:schemeClr val="accent1"/>
            </a:solidFill>
          </a:ln>
        </p:spPr>
      </p:pic>
      <p:pic>
        <p:nvPicPr>
          <p:cNvPr id="8" name="Grafik 7" descr="Bildschirmausschnitt">
            <a:hlinkClick r:id="rId6"/>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332061" y="3093857"/>
            <a:ext cx="2602764" cy="1764000"/>
          </a:xfrm>
          <a:prstGeom prst="rect">
            <a:avLst/>
          </a:prstGeom>
          <a:ln w="38100">
            <a:solidFill>
              <a:schemeClr val="accent2"/>
            </a:solidFill>
          </a:ln>
        </p:spPr>
      </p:pic>
    </p:spTree>
    <p:custDataLst>
      <p:tags r:id="rId1"/>
    </p:custDataLst>
    <p:extLst>
      <p:ext uri="{BB962C8B-B14F-4D97-AF65-F5344CB8AC3E}">
        <p14:creationId xmlns:p14="http://schemas.microsoft.com/office/powerpoint/2010/main" val="2038435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dirty="0" smtClean="0"/>
              <a:t>Seite </a:t>
            </a:r>
            <a:fld id="{E19A91BC-DE0F-4BB7-BBEE-01665E045DA1}" type="slidenum">
              <a:rPr lang="de-DE" smtClean="0"/>
              <a:pPr/>
              <a:t>29</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5" y="1394274"/>
            <a:ext cx="9109309" cy="4496168"/>
          </a:xfrm>
          <a:prstGeom prst="rect">
            <a:avLst/>
          </a:prstGeom>
        </p:spPr>
      </p:pic>
      <p:pic>
        <p:nvPicPr>
          <p:cNvPr id="7" name="Grafik 6"/>
          <p:cNvPicPr>
            <a:picLocks noChangeAspect="1"/>
          </p:cNvPicPr>
          <p:nvPr/>
        </p:nvPicPr>
        <p:blipFill rotWithShape="1">
          <a:blip r:embed="rId4" cstate="screen">
            <a:extLst>
              <a:ext uri="{28A0092B-C50C-407E-A947-70E740481C1C}">
                <a14:useLocalDpi xmlns:a14="http://schemas.microsoft.com/office/drawing/2010/main"/>
              </a:ext>
            </a:extLst>
          </a:blip>
          <a:srcRect l="35305" t="35223" r="56285" b="33996"/>
          <a:stretch/>
        </p:blipFill>
        <p:spPr>
          <a:xfrm>
            <a:off x="6985686" y="2975093"/>
            <a:ext cx="766119" cy="1383957"/>
          </a:xfrm>
          <a:prstGeom prst="rect">
            <a:avLst/>
          </a:prstGeom>
        </p:spPr>
      </p:pic>
    </p:spTree>
    <p:custDataLst>
      <p:tags r:id="rId1"/>
    </p:custDataLst>
    <p:extLst>
      <p:ext uri="{BB962C8B-B14F-4D97-AF65-F5344CB8AC3E}">
        <p14:creationId xmlns:p14="http://schemas.microsoft.com/office/powerpoint/2010/main" val="1707192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smtClean="0"/>
              <a:t>Bürgerversammlung 2020</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30</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5" y="1394274"/>
            <a:ext cx="9109309" cy="4496168"/>
          </a:xfrm>
          <a:prstGeom prst="rect">
            <a:avLst/>
          </a:prstGeom>
        </p:spPr>
      </p:pic>
    </p:spTree>
    <p:custDataLst>
      <p:tags r:id="rId1"/>
    </p:custDataLst>
    <p:extLst>
      <p:ext uri="{BB962C8B-B14F-4D97-AF65-F5344CB8AC3E}">
        <p14:creationId xmlns:p14="http://schemas.microsoft.com/office/powerpoint/2010/main" val="2707462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31</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a:latin typeface="Verdana" panose="020B0604030504040204" pitchFamily="34" charset="0"/>
                <a:ea typeface="Verdana" panose="020B0604030504040204" pitchFamily="34" charset="0"/>
              </a:rPr>
              <a:t>Sirenen </a:t>
            </a:r>
            <a:endParaRPr lang="de-DE" sz="1400" dirty="0">
              <a:solidFill>
                <a:srgbClr val="FF0000"/>
              </a:solidFill>
              <a:latin typeface="Verdana" panose="020B0604030504040204" pitchFamily="34" charset="0"/>
              <a:ea typeface="Verdana" panose="020B0604030504040204" pitchFamily="34" charset="0"/>
            </a:endParaRPr>
          </a:p>
        </p:txBody>
      </p:sp>
      <p:sp>
        <p:nvSpPr>
          <p:cNvPr id="6" name="Textfeld 5"/>
          <p:cNvSpPr txBox="1"/>
          <p:nvPr/>
        </p:nvSpPr>
        <p:spPr>
          <a:xfrm>
            <a:off x="100096" y="1829811"/>
            <a:ext cx="9301079" cy="4401205"/>
          </a:xfrm>
          <a:prstGeom prst="rect">
            <a:avLst/>
          </a:prstGeom>
          <a:noFill/>
        </p:spPr>
        <p:txBody>
          <a:bodyPr wrap="square" rtlCol="0">
            <a:spAutoFit/>
          </a:bodyPr>
          <a:lstStyle/>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Aufbau </a:t>
            </a:r>
            <a:r>
              <a:rPr lang="de-DE" sz="1600" dirty="0">
                <a:latin typeface="Verdana" panose="020B0604030504040204" pitchFamily="34" charset="0"/>
                <a:ea typeface="Verdana" panose="020B0604030504040204" pitchFamily="34" charset="0"/>
              </a:rPr>
              <a:t>eines flächendeckenden Sirenennetzes für die Warnung der Schwarzenbrucker Bevölkerung. </a:t>
            </a:r>
            <a:r>
              <a:rPr lang="de-DE" sz="1600" dirty="0" smtClean="0">
                <a:latin typeface="Verdana" panose="020B0604030504040204" pitchFamily="34" charset="0"/>
                <a:ea typeface="Verdana" panose="020B0604030504040204" pitchFamily="34" charset="0"/>
              </a:rPr>
              <a:t>Positiv: Es </a:t>
            </a:r>
            <a:r>
              <a:rPr lang="de-DE" sz="1600" dirty="0">
                <a:latin typeface="Verdana" panose="020B0604030504040204" pitchFamily="34" charset="0"/>
                <a:ea typeface="Verdana" panose="020B0604030504040204" pitchFamily="34" charset="0"/>
              </a:rPr>
              <a:t>kann auch </a:t>
            </a:r>
            <a:r>
              <a:rPr lang="de-DE" sz="1600" dirty="0" smtClean="0">
                <a:latin typeface="Verdana" panose="020B0604030504040204" pitchFamily="34" charset="0"/>
                <a:ea typeface="Verdana" panose="020B0604030504040204" pitchFamily="34" charset="0"/>
              </a:rPr>
              <a:t>zur Alarmierung </a:t>
            </a:r>
            <a:r>
              <a:rPr lang="de-DE" sz="1600" dirty="0">
                <a:latin typeface="Verdana" panose="020B0604030504040204" pitchFamily="34" charset="0"/>
                <a:ea typeface="Verdana" panose="020B0604030504040204" pitchFamily="34" charset="0"/>
              </a:rPr>
              <a:t>der Feuerwehr genutzt werden.</a:t>
            </a:r>
          </a:p>
          <a:p>
            <a:pPr>
              <a:lnSpc>
                <a:spcPct val="150000"/>
              </a:lnSpc>
            </a:pPr>
            <a:r>
              <a:rPr lang="de-DE" sz="1600" dirty="0"/>
              <a:t>▶️</a:t>
            </a:r>
            <a:r>
              <a:rPr lang="de-DE" sz="1600" dirty="0" smtClean="0">
                <a:latin typeface="Verdana" panose="020B0604030504040204" pitchFamily="34" charset="0"/>
                <a:ea typeface="Verdana" panose="020B0604030504040204" pitchFamily="34" charset="0"/>
              </a:rPr>
              <a:t> Neubau </a:t>
            </a:r>
            <a:r>
              <a:rPr lang="de-DE" sz="1600" dirty="0">
                <a:latin typeface="Verdana" panose="020B0604030504040204" pitchFamily="34" charset="0"/>
                <a:ea typeface="Verdana" panose="020B0604030504040204" pitchFamily="34" charset="0"/>
              </a:rPr>
              <a:t>von Sirenenanlagen und Austausch bestehender Sirenen auf den Gebäuden im Gemeindegebiet.</a:t>
            </a:r>
          </a:p>
          <a:p>
            <a:pPr>
              <a:lnSpc>
                <a:spcPct val="150000"/>
              </a:lnSpc>
            </a:pPr>
            <a:r>
              <a:rPr lang="de-DE" sz="1600" dirty="0"/>
              <a:t>▶️</a:t>
            </a:r>
            <a:r>
              <a:rPr lang="de-DE" sz="1600" dirty="0" smtClean="0">
                <a:latin typeface="Verdana" panose="020B0604030504040204" pitchFamily="34" charset="0"/>
                <a:ea typeface="Verdana" panose="020B0604030504040204" pitchFamily="34" charset="0"/>
              </a:rPr>
              <a:t> Ziel</a:t>
            </a:r>
            <a:r>
              <a:rPr lang="de-DE" sz="1600" dirty="0">
                <a:latin typeface="Verdana" panose="020B0604030504040204" pitchFamily="34" charset="0"/>
                <a:ea typeface="Verdana" panose="020B0604030504040204" pitchFamily="34" charset="0"/>
              </a:rPr>
              <a:t>: </a:t>
            </a:r>
            <a:r>
              <a:rPr lang="de-DE" sz="1600" dirty="0" smtClean="0">
                <a:latin typeface="Verdana" panose="020B0604030504040204" pitchFamily="34" charset="0"/>
                <a:ea typeface="Verdana" panose="020B0604030504040204" pitchFamily="34" charset="0"/>
              </a:rPr>
              <a:t>Alle </a:t>
            </a:r>
            <a:r>
              <a:rPr lang="de-DE" sz="1600" dirty="0">
                <a:latin typeface="Verdana" panose="020B0604030504040204" pitchFamily="34" charset="0"/>
                <a:ea typeface="Verdana" panose="020B0604030504040204" pitchFamily="34" charset="0"/>
              </a:rPr>
              <a:t>bebauten Gebiete im Gemeindegebiet sollen durch Sirenen gewarnt werden </a:t>
            </a:r>
            <a:r>
              <a:rPr lang="de-DE" sz="1600" dirty="0" smtClean="0">
                <a:latin typeface="Verdana" panose="020B0604030504040204" pitchFamily="34" charset="0"/>
                <a:ea typeface="Verdana" panose="020B0604030504040204" pitchFamily="34" charset="0"/>
              </a:rPr>
              <a:t>können.</a:t>
            </a:r>
            <a:endParaRPr lang="de-DE" sz="1600" dirty="0">
              <a:latin typeface="Verdana" panose="020B0604030504040204" pitchFamily="34" charset="0"/>
              <a:ea typeface="Verdana" panose="020B0604030504040204" pitchFamily="34" charset="0"/>
            </a:endParaRPr>
          </a:p>
          <a:p>
            <a:pPr>
              <a:lnSpc>
                <a:spcPct val="150000"/>
              </a:lnSpc>
            </a:pPr>
            <a:r>
              <a:rPr lang="de-DE" sz="1600" dirty="0"/>
              <a:t>▶️</a:t>
            </a:r>
            <a:r>
              <a:rPr lang="de-DE" sz="1600" dirty="0" smtClean="0">
                <a:latin typeface="Verdana" panose="020B0604030504040204" pitchFamily="34" charset="0"/>
                <a:ea typeface="Verdana" panose="020B0604030504040204" pitchFamily="34" charset="0"/>
              </a:rPr>
              <a:t> Ausfallsicherheit wird zukünftig </a:t>
            </a:r>
            <a:r>
              <a:rPr lang="de-DE" sz="1600" dirty="0">
                <a:latin typeface="Verdana" panose="020B0604030504040204" pitchFamily="34" charset="0"/>
                <a:ea typeface="Verdana" panose="020B0604030504040204" pitchFamily="34" charset="0"/>
              </a:rPr>
              <a:t>durch Notstromversorgung gegeben </a:t>
            </a:r>
            <a:endParaRPr lang="de-DE" sz="1600" dirty="0" smtClean="0">
              <a:latin typeface="Verdana" panose="020B0604030504040204" pitchFamily="34" charset="0"/>
              <a:ea typeface="Verdana" panose="020B0604030504040204" pitchFamily="34" charset="0"/>
            </a:endParaRPr>
          </a:p>
          <a:p>
            <a:pPr>
              <a:lnSpc>
                <a:spcPct val="150000"/>
              </a:lnSpc>
            </a:pPr>
            <a:r>
              <a:rPr lang="de-DE" sz="1600" dirty="0"/>
              <a:t>▶️ </a:t>
            </a:r>
            <a:r>
              <a:rPr lang="de-DE" sz="1600" dirty="0" smtClean="0">
                <a:latin typeface="Verdana" panose="020B0604030504040204" pitchFamily="34" charset="0"/>
                <a:ea typeface="Verdana" panose="020B0604030504040204" pitchFamily="34" charset="0"/>
              </a:rPr>
              <a:t>Anbindung </a:t>
            </a:r>
            <a:r>
              <a:rPr lang="de-DE" sz="1600" dirty="0">
                <a:latin typeface="Verdana" panose="020B0604030504040204" pitchFamily="34" charset="0"/>
                <a:ea typeface="Verdana" panose="020B0604030504040204" pitchFamily="34" charset="0"/>
              </a:rPr>
              <a:t>an das Sirenen-</a:t>
            </a:r>
            <a:r>
              <a:rPr lang="de-DE" sz="1600" dirty="0" err="1">
                <a:latin typeface="Verdana" panose="020B0604030504040204" pitchFamily="34" charset="0"/>
                <a:ea typeface="Verdana" panose="020B0604030504040204" pitchFamily="34" charset="0"/>
              </a:rPr>
              <a:t>Warnnetz</a:t>
            </a:r>
            <a:r>
              <a:rPr lang="de-DE" sz="1600" dirty="0">
                <a:latin typeface="Verdana" panose="020B0604030504040204" pitchFamily="34" charset="0"/>
                <a:ea typeface="Verdana" panose="020B0604030504040204" pitchFamily="34" charset="0"/>
              </a:rPr>
              <a:t> </a:t>
            </a:r>
            <a:r>
              <a:rPr lang="de-DE" sz="1600" dirty="0" smtClean="0">
                <a:latin typeface="Verdana" panose="020B0604030504040204" pitchFamily="34" charset="0"/>
                <a:ea typeface="Verdana" panose="020B0604030504040204" pitchFamily="34" charset="0"/>
              </a:rPr>
              <a:t>-&gt; Förderprogramm </a:t>
            </a:r>
            <a:r>
              <a:rPr lang="de-DE" sz="1600" dirty="0">
                <a:latin typeface="Verdana" panose="020B0604030504040204" pitchFamily="34" charset="0"/>
                <a:ea typeface="Verdana" panose="020B0604030504040204" pitchFamily="34" charset="0"/>
              </a:rPr>
              <a:t>für Sirenen aufgrund Erfahrungen des Hochwassers aus dem Ahrtal.</a:t>
            </a:r>
          </a:p>
          <a:p>
            <a:pPr>
              <a:lnSpc>
                <a:spcPct val="150000"/>
              </a:lnSpc>
            </a:pPr>
            <a:r>
              <a:rPr lang="de-DE" sz="1600" dirty="0"/>
              <a:t>▶️ </a:t>
            </a:r>
            <a:r>
              <a:rPr lang="de-DE" sz="1600" dirty="0" smtClean="0">
                <a:latin typeface="Verdana" panose="020B0604030504040204" pitchFamily="34" charset="0"/>
                <a:ea typeface="Verdana" panose="020B0604030504040204" pitchFamily="34" charset="0"/>
              </a:rPr>
              <a:t>Bei </a:t>
            </a:r>
            <a:r>
              <a:rPr lang="de-DE" sz="1600" dirty="0">
                <a:latin typeface="Verdana" panose="020B0604030504040204" pitchFamily="34" charset="0"/>
                <a:ea typeface="Verdana" panose="020B0604030504040204" pitchFamily="34" charset="0"/>
              </a:rPr>
              <a:t>Warnung durch Sirenensignal sollte Radio eingeschalten werden.</a:t>
            </a:r>
          </a:p>
          <a:p>
            <a:pPr>
              <a:lnSpc>
                <a:spcPct val="150000"/>
              </a:lnSpc>
            </a:pPr>
            <a:r>
              <a:rPr lang="de-DE" sz="1600" dirty="0"/>
              <a:t>▶️</a:t>
            </a:r>
            <a:r>
              <a:rPr lang="de-DE" sz="1600" dirty="0" smtClean="0">
                <a:latin typeface="Verdana" panose="020B0604030504040204" pitchFamily="34" charset="0"/>
                <a:ea typeface="Verdana" panose="020B0604030504040204" pitchFamily="34" charset="0"/>
              </a:rPr>
              <a:t> Ergänzende </a:t>
            </a:r>
            <a:r>
              <a:rPr lang="de-DE" sz="1600" dirty="0">
                <a:latin typeface="Verdana" panose="020B0604030504040204" pitchFamily="34" charset="0"/>
                <a:ea typeface="Verdana" panose="020B0604030504040204" pitchFamily="34" charset="0"/>
              </a:rPr>
              <a:t>Apps zu den Sirenen: </a:t>
            </a:r>
            <a:r>
              <a:rPr lang="de-DE" sz="1600" dirty="0" err="1">
                <a:latin typeface="Verdana" panose="020B0604030504040204" pitchFamily="34" charset="0"/>
                <a:ea typeface="Verdana" panose="020B0604030504040204" pitchFamily="34" charset="0"/>
              </a:rPr>
              <a:t>KatWarn</a:t>
            </a:r>
            <a:r>
              <a:rPr lang="de-DE" sz="1600" dirty="0">
                <a:latin typeface="Verdana" panose="020B0604030504040204" pitchFamily="34" charset="0"/>
                <a:ea typeface="Verdana" panose="020B0604030504040204" pitchFamily="34" charset="0"/>
              </a:rPr>
              <a:t> oder NINA</a:t>
            </a:r>
          </a:p>
          <a:p>
            <a:endParaRPr lang="de-DE" sz="1600" dirty="0">
              <a:latin typeface="Verdana" panose="020B0604030504040204" pitchFamily="34" charset="0"/>
              <a:ea typeface="Verdana" panose="020B0604030504040204" pitchFamily="34" charset="0"/>
            </a:endParaRPr>
          </a:p>
        </p:txBody>
      </p:sp>
      <p:pic>
        <p:nvPicPr>
          <p:cNvPr id="7" name="Grafi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2401" y="1829811"/>
            <a:ext cx="2255022" cy="1503348"/>
          </a:xfrm>
          <a:prstGeom prst="rect">
            <a:avLst/>
          </a:prstGeom>
        </p:spPr>
      </p:pic>
    </p:spTree>
    <p:custDataLst>
      <p:tags r:id="rId1"/>
    </p:custDataLst>
    <p:extLst>
      <p:ext uri="{BB962C8B-B14F-4D97-AF65-F5344CB8AC3E}">
        <p14:creationId xmlns:p14="http://schemas.microsoft.com/office/powerpoint/2010/main" val="14141555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dirty="0" smtClean="0"/>
              <a:t>Seite </a:t>
            </a:r>
            <a:fld id="{E19A91BC-DE0F-4BB7-BBEE-01665E045DA1}" type="slidenum">
              <a:rPr lang="de-DE" smtClean="0"/>
              <a:pPr/>
              <a:t>32</a:t>
            </a:fld>
            <a:endParaRPr lang="de-DE" dirty="0"/>
          </a:p>
        </p:txBody>
      </p:sp>
      <p:sp>
        <p:nvSpPr>
          <p:cNvPr id="7" name="Textfeld 6"/>
          <p:cNvSpPr txBox="1"/>
          <p:nvPr/>
        </p:nvSpPr>
        <p:spPr>
          <a:xfrm>
            <a:off x="8610600" y="4105900"/>
            <a:ext cx="3059999" cy="977191"/>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Umbau </a:t>
            </a:r>
            <a:r>
              <a:rPr lang="de-DE" sz="1400" smtClean="0">
                <a:latin typeface="Verdana" panose="020B0604030504040204" pitchFamily="34" charset="0"/>
                <a:ea typeface="Verdana" panose="020B0604030504040204" pitchFamily="34" charset="0"/>
              </a:rPr>
              <a:t>Nebenraum </a:t>
            </a:r>
            <a:r>
              <a:rPr lang="de-DE" sz="1400" smtClean="0">
                <a:latin typeface="Verdana" panose="020B0604030504040204" pitchFamily="34" charset="0"/>
                <a:ea typeface="Verdana" panose="020B0604030504040204" pitchFamily="34" charset="0"/>
              </a:rPr>
              <a:t>Schwarzachstuben </a:t>
            </a:r>
            <a:r>
              <a:rPr lang="de-DE" sz="1400" dirty="0" smtClean="0">
                <a:latin typeface="Verdana" panose="020B0604030504040204" pitchFamily="34" charset="0"/>
                <a:ea typeface="Verdana" panose="020B0604030504040204" pitchFamily="34" charset="0"/>
              </a:rPr>
              <a:t>in einen Multifunktionsraum</a:t>
            </a:r>
            <a:endParaRPr lang="de-DE" sz="1400" dirty="0">
              <a:latin typeface="Verdana" panose="020B0604030504040204" pitchFamily="34" charset="0"/>
              <a:ea typeface="Verdana" panose="020B0604030504040204" pitchFamily="34" charset="0"/>
            </a:endParaRPr>
          </a:p>
        </p:txBody>
      </p:sp>
      <p:pic>
        <p:nvPicPr>
          <p:cNvPr id="12" name="Grafik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773" y="1293684"/>
            <a:ext cx="2600325" cy="1228725"/>
          </a:xfrm>
          <a:prstGeom prst="rect">
            <a:avLst/>
          </a:prstGeom>
        </p:spPr>
      </p:pic>
      <p:pic>
        <p:nvPicPr>
          <p:cNvPr id="13" name="Grafik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10600" y="1695510"/>
            <a:ext cx="3060000" cy="2295000"/>
          </a:xfrm>
          <a:prstGeom prst="rect">
            <a:avLst/>
          </a:prstGeom>
        </p:spPr>
      </p:pic>
      <p:sp>
        <p:nvSpPr>
          <p:cNvPr id="14" name="Textfeld 13"/>
          <p:cNvSpPr txBox="1"/>
          <p:nvPr/>
        </p:nvSpPr>
        <p:spPr>
          <a:xfrm>
            <a:off x="485773" y="2673249"/>
            <a:ext cx="2600325" cy="645754"/>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Schwarzenbruck blüht </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Start des Engagements</a:t>
            </a:r>
            <a:endParaRPr lang="de-DE" sz="1400" dirty="0">
              <a:latin typeface="Verdana" panose="020B0604030504040204" pitchFamily="34" charset="0"/>
              <a:ea typeface="Verdana" panose="020B0604030504040204" pitchFamily="34" charset="0"/>
            </a:endParaRPr>
          </a:p>
        </p:txBody>
      </p:sp>
      <p:pic>
        <p:nvPicPr>
          <p:cNvPr id="15" name="Grafi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95700" y="2307213"/>
            <a:ext cx="4087527" cy="2725018"/>
          </a:xfrm>
          <a:prstGeom prst="rect">
            <a:avLst/>
          </a:prstGeom>
        </p:spPr>
      </p:pic>
      <p:sp>
        <p:nvSpPr>
          <p:cNvPr id="16" name="Textfeld 15"/>
          <p:cNvSpPr txBox="1"/>
          <p:nvPr/>
        </p:nvSpPr>
        <p:spPr>
          <a:xfrm>
            <a:off x="3695699" y="5149363"/>
            <a:ext cx="4087527" cy="645754"/>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Eröffnung Jugendtreff nach Umbau </a:t>
            </a:r>
            <a:r>
              <a:rPr lang="de-DE" sz="1400" dirty="0">
                <a:latin typeface="Verdana" panose="020B0604030504040204" pitchFamily="34" charset="0"/>
                <a:ea typeface="Verdana" panose="020B0604030504040204" pitchFamily="34" charset="0"/>
              </a:rPr>
              <a:t/>
            </a:r>
            <a:br>
              <a:rPr lang="de-DE" sz="1400" dirty="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und </a:t>
            </a:r>
            <a:r>
              <a:rPr lang="de-DE" sz="1400" dirty="0">
                <a:latin typeface="Verdana" panose="020B0604030504040204" pitchFamily="34" charset="0"/>
                <a:ea typeface="Verdana" panose="020B0604030504040204" pitchFamily="34" charset="0"/>
              </a:rPr>
              <a:t>Start mit neuem Team </a:t>
            </a:r>
          </a:p>
        </p:txBody>
      </p:sp>
      <p:pic>
        <p:nvPicPr>
          <p:cNvPr id="17" name="Grafik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3312" y="3486489"/>
            <a:ext cx="2572786" cy="2413646"/>
          </a:xfrm>
          <a:prstGeom prst="rect">
            <a:avLst/>
          </a:prstGeom>
        </p:spPr>
      </p:pic>
    </p:spTree>
    <p:custDataLst>
      <p:tags r:id="rId1"/>
    </p:custDataLst>
    <p:extLst>
      <p:ext uri="{BB962C8B-B14F-4D97-AF65-F5344CB8AC3E}">
        <p14:creationId xmlns:p14="http://schemas.microsoft.com/office/powerpoint/2010/main" val="3900822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33</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a:latin typeface="Verdana" panose="020B0604030504040204" pitchFamily="34" charset="0"/>
                <a:ea typeface="Verdana" panose="020B0604030504040204" pitchFamily="34" charset="0"/>
              </a:rPr>
              <a:t>Trimm-Dich-Pfad</a:t>
            </a:r>
            <a:endParaRPr lang="de-DE" sz="1400" dirty="0">
              <a:solidFill>
                <a:srgbClr val="FF0000"/>
              </a:solidFill>
              <a:latin typeface="Verdana" panose="020B0604030504040204" pitchFamily="34" charset="0"/>
              <a:ea typeface="Verdana" panose="020B0604030504040204" pitchFamily="34" charset="0"/>
            </a:endParaRPr>
          </a:p>
        </p:txBody>
      </p:sp>
      <p:sp>
        <p:nvSpPr>
          <p:cNvPr id="6" name="Textfeld 5"/>
          <p:cNvSpPr txBox="1"/>
          <p:nvPr/>
        </p:nvSpPr>
        <p:spPr>
          <a:xfrm>
            <a:off x="100096" y="1829811"/>
            <a:ext cx="9301079" cy="3662541"/>
          </a:xfrm>
          <a:prstGeom prst="rect">
            <a:avLst/>
          </a:prstGeom>
          <a:noFill/>
        </p:spPr>
        <p:txBody>
          <a:bodyPr wrap="square" rtlCol="0">
            <a:spAutoFit/>
          </a:bodyPr>
          <a:lstStyle/>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Strecke bleibt erhalten, wurde überarbeitet und der Rundweg gekürzt.</a:t>
            </a:r>
            <a:r>
              <a:rPr lang="de-DE" sz="1600" dirty="0">
                <a:latin typeface="Verdana" panose="020B0604030504040204" pitchFamily="34" charset="0"/>
                <a:ea typeface="Verdana" panose="020B0604030504040204" pitchFamily="34" charset="0"/>
              </a:rPr>
              <a:t/>
            </a:r>
            <a:br>
              <a:rPr lang="de-DE" sz="1600" dirty="0">
                <a:latin typeface="Verdana" panose="020B0604030504040204" pitchFamily="34" charset="0"/>
                <a:ea typeface="Verdana" panose="020B0604030504040204" pitchFamily="34" charset="0"/>
              </a:rPr>
            </a:br>
            <a:r>
              <a:rPr lang="de-DE" sz="1600" dirty="0"/>
              <a:t>▶️ </a:t>
            </a:r>
            <a:r>
              <a:rPr lang="de-DE" sz="1600" dirty="0" smtClean="0">
                <a:latin typeface="Verdana" panose="020B0604030504040204" pitchFamily="34" charset="0"/>
                <a:ea typeface="Verdana" panose="020B0604030504040204" pitchFamily="34" charset="0"/>
              </a:rPr>
              <a:t>Mischung </a:t>
            </a:r>
            <a:r>
              <a:rPr lang="de-DE" sz="1600" dirty="0">
                <a:latin typeface="Verdana" panose="020B0604030504040204" pitchFamily="34" charset="0"/>
                <a:ea typeface="Verdana" panose="020B0604030504040204" pitchFamily="34" charset="0"/>
              </a:rPr>
              <a:t>aus Gymnastikübungen und neuen Übungsgeräten, einzelne gut erhaltene Stationen bleiben </a:t>
            </a:r>
            <a:r>
              <a:rPr lang="de-DE" sz="1600" dirty="0" smtClean="0">
                <a:latin typeface="Verdana" panose="020B0604030504040204" pitchFamily="34" charset="0"/>
                <a:ea typeface="Verdana" panose="020B0604030504040204" pitchFamily="34" charset="0"/>
              </a:rPr>
              <a:t>erhalten</a:t>
            </a:r>
            <a:endParaRPr lang="de-DE" sz="1600" dirty="0">
              <a:latin typeface="Verdana" panose="020B0604030504040204" pitchFamily="34" charset="0"/>
              <a:ea typeface="Verdana" panose="020B0604030504040204" pitchFamily="34" charset="0"/>
            </a:endParaRPr>
          </a:p>
          <a:p>
            <a:pPr>
              <a:lnSpc>
                <a:spcPct val="150000"/>
              </a:lnSpc>
            </a:pPr>
            <a:r>
              <a:rPr lang="de-DE" sz="1600" dirty="0"/>
              <a:t>▶️ </a:t>
            </a:r>
            <a:r>
              <a:rPr lang="de-DE" sz="1600" dirty="0">
                <a:latin typeface="Verdana" panose="020B0604030504040204" pitchFamily="34" charset="0"/>
                <a:ea typeface="Verdana" panose="020B0604030504040204" pitchFamily="34" charset="0"/>
              </a:rPr>
              <a:t>Möglichkeit den Pfad flexibel in das eigene Trainingsprogramm zu integrieren (Abkürzen oder doppelter Durchgang möglich)</a:t>
            </a:r>
          </a:p>
          <a:p>
            <a:pPr>
              <a:lnSpc>
                <a:spcPct val="150000"/>
              </a:lnSpc>
            </a:pPr>
            <a:r>
              <a:rPr lang="de-DE" sz="1600" dirty="0"/>
              <a:t>▶️ </a:t>
            </a:r>
            <a:r>
              <a:rPr lang="de-DE" sz="1600" dirty="0">
                <a:latin typeface="Verdana" panose="020B0604030504040204" pitchFamily="34" charset="0"/>
                <a:ea typeface="Verdana" panose="020B0604030504040204" pitchFamily="34" charset="0"/>
              </a:rPr>
              <a:t>neue </a:t>
            </a:r>
            <a:r>
              <a:rPr lang="de-DE" sz="1600" dirty="0" smtClean="0">
                <a:latin typeface="Verdana" panose="020B0604030504040204" pitchFamily="34" charset="0"/>
                <a:ea typeface="Verdana" panose="020B0604030504040204" pitchFamily="34" charset="0"/>
              </a:rPr>
              <a:t>Beschilderung des Trimm-Dich-Pfades</a:t>
            </a:r>
          </a:p>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dort </a:t>
            </a:r>
            <a:r>
              <a:rPr lang="de-DE" sz="1600" dirty="0">
                <a:latin typeface="Verdana" panose="020B0604030504040204" pitchFamily="34" charset="0"/>
                <a:ea typeface="Verdana" panose="020B0604030504040204" pitchFamily="34" charset="0"/>
              </a:rPr>
              <a:t>wo erforderlich werden Wege instandgesetzt</a:t>
            </a:r>
          </a:p>
          <a:p>
            <a:pPr>
              <a:lnSpc>
                <a:spcPct val="150000"/>
              </a:lnSpc>
            </a:pPr>
            <a:r>
              <a:rPr lang="de-DE" sz="1600" dirty="0"/>
              <a:t>▶️ </a:t>
            </a:r>
            <a:r>
              <a:rPr lang="de-DE" sz="1600" dirty="0" smtClean="0">
                <a:latin typeface="Verdana" panose="020B0604030504040204" pitchFamily="34" charset="0"/>
                <a:ea typeface="Verdana" panose="020B0604030504040204" pitchFamily="34" charset="0"/>
              </a:rPr>
              <a:t>regelmäßige </a:t>
            </a:r>
            <a:r>
              <a:rPr lang="de-DE" sz="1600" dirty="0">
                <a:latin typeface="Verdana" panose="020B0604030504040204" pitchFamily="34" charset="0"/>
                <a:ea typeface="Verdana" panose="020B0604030504040204" pitchFamily="34" charset="0"/>
              </a:rPr>
              <a:t>Überprüfung durch Mitarbeiter des Bauhofes</a:t>
            </a:r>
          </a:p>
          <a:p>
            <a:pPr>
              <a:lnSpc>
                <a:spcPct val="150000"/>
              </a:lnSpc>
            </a:pPr>
            <a:r>
              <a:rPr lang="de-DE" sz="1600" dirty="0"/>
              <a:t>▶️ </a:t>
            </a:r>
            <a:r>
              <a:rPr lang="de-DE" sz="1600" dirty="0" smtClean="0">
                <a:latin typeface="Verdana" panose="020B0604030504040204" pitchFamily="34" charset="0"/>
                <a:ea typeface="Verdana" panose="020B0604030504040204" pitchFamily="34" charset="0"/>
              </a:rPr>
              <a:t>Förderung mit Mitteln aus dem Regionalbudget der Zukunftsregion Schwarzachtal plus</a:t>
            </a:r>
            <a:endParaRPr lang="de-DE" sz="1600" dirty="0">
              <a:latin typeface="Verdana" panose="020B0604030504040204" pitchFamily="34" charset="0"/>
              <a:ea typeface="Verdana" panose="020B0604030504040204" pitchFamily="34" charset="0"/>
            </a:endParaRPr>
          </a:p>
          <a:p>
            <a:endParaRPr lang="de-DE" sz="1600" dirty="0">
              <a:latin typeface="Verdana" panose="020B0604030504040204" pitchFamily="34" charset="0"/>
              <a:ea typeface="Verdana" panose="020B0604030504040204" pitchFamily="34" charset="0"/>
            </a:endParaRPr>
          </a:p>
        </p:txBody>
      </p:sp>
      <p:pic>
        <p:nvPicPr>
          <p:cNvPr id="7" name="Grafi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2401" y="1829811"/>
            <a:ext cx="2255022" cy="1503348"/>
          </a:xfrm>
          <a:prstGeom prst="rect">
            <a:avLst/>
          </a:prstGeom>
        </p:spPr>
      </p:pic>
      <p:pic>
        <p:nvPicPr>
          <p:cNvPr id="8" name="Grafi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02401" y="3839586"/>
            <a:ext cx="2255022" cy="1503348"/>
          </a:xfrm>
          <a:prstGeom prst="rect">
            <a:avLst/>
          </a:prstGeom>
        </p:spPr>
      </p:pic>
    </p:spTree>
    <p:custDataLst>
      <p:tags r:id="rId1"/>
    </p:custDataLst>
    <p:extLst>
      <p:ext uri="{BB962C8B-B14F-4D97-AF65-F5344CB8AC3E}">
        <p14:creationId xmlns:p14="http://schemas.microsoft.com/office/powerpoint/2010/main" val="1776495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smtClean="0"/>
              <a:t>Bürgerversammlung 2020</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34</a:t>
            </a:fld>
            <a:endParaRPr lang="de-DE" dirty="0"/>
          </a:p>
        </p:txBody>
      </p:sp>
      <p:sp>
        <p:nvSpPr>
          <p:cNvPr id="5" name="Textfeld 4"/>
          <p:cNvSpPr txBox="1"/>
          <p:nvPr/>
        </p:nvSpPr>
        <p:spPr>
          <a:xfrm>
            <a:off x="95250" y="1295400"/>
            <a:ext cx="11839575" cy="400110"/>
          </a:xfrm>
          <a:prstGeom prst="rect">
            <a:avLst/>
          </a:prstGeom>
          <a:noFill/>
        </p:spPr>
        <p:txBody>
          <a:bodyPr wrap="square" rtlCol="0">
            <a:spAutoFit/>
          </a:bodyPr>
          <a:lstStyle/>
          <a:p>
            <a:r>
              <a:rPr lang="de-DE" sz="2000" dirty="0" smtClean="0">
                <a:latin typeface="Verdana" panose="020B0604030504040204" pitchFamily="34" charset="0"/>
                <a:ea typeface="Verdana" panose="020B0604030504040204" pitchFamily="34" charset="0"/>
              </a:rPr>
              <a:t>Sanierung Hauptstraße | Zweiter Bauabschnitt </a:t>
            </a:r>
            <a:endParaRPr lang="de-DE" sz="1400" dirty="0">
              <a:solidFill>
                <a:srgbClr val="FF0000"/>
              </a:solidFill>
              <a:latin typeface="Verdana" panose="020B0604030504040204" pitchFamily="34" charset="0"/>
              <a:ea typeface="Verdana" panose="020B0604030504040204" pitchFamily="34" charset="0"/>
            </a:endParaRPr>
          </a:p>
        </p:txBody>
      </p:sp>
      <p:sp>
        <p:nvSpPr>
          <p:cNvPr id="9" name="Textfeld 8"/>
          <p:cNvSpPr txBox="1"/>
          <p:nvPr/>
        </p:nvSpPr>
        <p:spPr>
          <a:xfrm>
            <a:off x="95250" y="1878652"/>
            <a:ext cx="8453527" cy="3447098"/>
          </a:xfrm>
          <a:prstGeom prst="rect">
            <a:avLst/>
          </a:prstGeom>
          <a:noFill/>
        </p:spPr>
        <p:txBody>
          <a:bodyPr wrap="square" rtlCol="0">
            <a:spAutoFit/>
          </a:bodyPr>
          <a:lstStyle/>
          <a:p>
            <a:pPr>
              <a:lnSpc>
                <a:spcPct val="150000"/>
              </a:lnSpc>
            </a:pPr>
            <a:r>
              <a:rPr lang="de-DE" sz="1600" dirty="0"/>
              <a:t>▶️ </a:t>
            </a:r>
            <a:r>
              <a:rPr lang="de-DE" sz="1600" dirty="0">
                <a:latin typeface="Verdana" panose="020B0604030504040204" pitchFamily="34" charset="0"/>
                <a:ea typeface="Verdana" panose="020B0604030504040204" pitchFamily="34" charset="0"/>
              </a:rPr>
              <a:t>Planmäßiger Start im April 2022</a:t>
            </a:r>
          </a:p>
          <a:p>
            <a:pPr>
              <a:lnSpc>
                <a:spcPct val="150000"/>
              </a:lnSpc>
            </a:pPr>
            <a:r>
              <a:rPr lang="de-DE" sz="1600" dirty="0" smtClean="0"/>
              <a:t>▶️ </a:t>
            </a:r>
            <a:r>
              <a:rPr lang="de-DE" sz="1600" dirty="0" smtClean="0">
                <a:latin typeface="Verdana" panose="020B0604030504040204" pitchFamily="34" charset="0"/>
                <a:ea typeface="Verdana" panose="020B0604030504040204" pitchFamily="34" charset="0"/>
              </a:rPr>
              <a:t>Kampfmittelsondierung im Vorfeld zum Baubeginn erforderlich.</a:t>
            </a:r>
          </a:p>
          <a:p>
            <a:pPr>
              <a:lnSpc>
                <a:spcPct val="150000"/>
              </a:lnSpc>
              <a:spcBef>
                <a:spcPts val="600"/>
              </a:spcBef>
            </a:pPr>
            <a:r>
              <a:rPr lang="de-DE" sz="1600" dirty="0" smtClean="0"/>
              <a:t>▶️ </a:t>
            </a:r>
            <a:r>
              <a:rPr lang="de-DE" sz="1600" dirty="0" smtClean="0">
                <a:latin typeface="Verdana" panose="020B0604030504040204" pitchFamily="34" charset="0"/>
                <a:ea typeface="Verdana" panose="020B0604030504040204" pitchFamily="34" charset="0"/>
              </a:rPr>
              <a:t>Briefkasten wurde verlegt.</a:t>
            </a:r>
          </a:p>
          <a:p>
            <a:pPr>
              <a:lnSpc>
                <a:spcPct val="150000"/>
              </a:lnSpc>
              <a:spcBef>
                <a:spcPts val="600"/>
              </a:spcBef>
            </a:pPr>
            <a:r>
              <a:rPr lang="de-DE" sz="1600" dirty="0" smtClean="0"/>
              <a:t>▶️ </a:t>
            </a:r>
            <a:r>
              <a:rPr lang="de-DE" sz="1600" dirty="0" smtClean="0">
                <a:latin typeface="Verdana" panose="020B0604030504040204" pitchFamily="34" charset="0"/>
                <a:ea typeface="Verdana" panose="020B0604030504040204" pitchFamily="34" charset="0"/>
              </a:rPr>
              <a:t>Start des zweiten Bauabschnitts mit Kanalarbeiten in der Graf-Roland-Straße.</a:t>
            </a:r>
          </a:p>
          <a:p>
            <a:pPr>
              <a:lnSpc>
                <a:spcPct val="150000"/>
              </a:lnSpc>
              <a:spcBef>
                <a:spcPts val="600"/>
              </a:spcBef>
            </a:pPr>
            <a:r>
              <a:rPr lang="de-DE" sz="1600" dirty="0" smtClean="0"/>
              <a:t>▶️ </a:t>
            </a:r>
            <a:r>
              <a:rPr lang="de-DE" sz="1600" dirty="0" smtClean="0">
                <a:latin typeface="Verdana" panose="020B0604030504040204" pitchFamily="34" charset="0"/>
                <a:ea typeface="Verdana" panose="020B0604030504040204" pitchFamily="34" charset="0"/>
              </a:rPr>
              <a:t>Seit KW 21 ist die Vollsperrung für die Baumaßnahme aktiviert und die entsprechende Umleitung eingerichtet.</a:t>
            </a:r>
          </a:p>
          <a:p>
            <a:pPr>
              <a:lnSpc>
                <a:spcPct val="150000"/>
              </a:lnSpc>
              <a:spcBef>
                <a:spcPts val="600"/>
              </a:spcBef>
            </a:pPr>
            <a:r>
              <a:rPr lang="de-DE" sz="1600" dirty="0"/>
              <a:t>▶️ </a:t>
            </a:r>
            <a:r>
              <a:rPr lang="de-DE" sz="1600" dirty="0">
                <a:latin typeface="Verdana" panose="020B0604030504040204" pitchFamily="34" charset="0"/>
                <a:ea typeface="Verdana" panose="020B0604030504040204" pitchFamily="34" charset="0"/>
              </a:rPr>
              <a:t>Durchgangsweg zwischen der Johann-Degelmann-Straße und Christoph-von-Petz-Straße </a:t>
            </a:r>
            <a:r>
              <a:rPr lang="de-DE" sz="1600" dirty="0" smtClean="0">
                <a:latin typeface="Verdana" panose="020B0604030504040204" pitchFamily="34" charset="0"/>
                <a:ea typeface="Verdana" panose="020B0604030504040204" pitchFamily="34" charset="0"/>
              </a:rPr>
              <a:t>wird für die Dauer der Umleitung reiner Gehweg.</a:t>
            </a:r>
            <a:endParaRPr lang="de-DE" sz="1600" dirty="0">
              <a:latin typeface="Verdana" panose="020B0604030504040204" pitchFamily="34" charset="0"/>
              <a:ea typeface="Verdana" panose="020B0604030504040204" pitchFamily="34" charset="0"/>
            </a:endParaRPr>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66619" y="1878652"/>
            <a:ext cx="3240000" cy="2160000"/>
          </a:xfrm>
          <a:prstGeom prst="rect">
            <a:avLst/>
          </a:prstGeom>
        </p:spPr>
      </p:pic>
      <p:sp>
        <p:nvSpPr>
          <p:cNvPr id="11" name="Textfeld 10">
            <a:hlinkClick r:id="rId5"/>
          </p:cNvPr>
          <p:cNvSpPr txBox="1"/>
          <p:nvPr/>
        </p:nvSpPr>
        <p:spPr>
          <a:xfrm>
            <a:off x="8666619" y="4502373"/>
            <a:ext cx="3240000" cy="695127"/>
          </a:xfrm>
          <a:prstGeom prst="rect">
            <a:avLst/>
          </a:prstGeom>
          <a:solidFill>
            <a:srgbClr val="82AC64"/>
          </a:solidFill>
          <a:ln>
            <a:noFill/>
          </a:ln>
          <a:effectLst>
            <a:outerShdw blurRad="44450" dist="27940" dir="5400000" algn="ctr">
              <a:srgbClr val="000000">
                <a:alpha val="32000"/>
              </a:srgbClr>
            </a:outerShdw>
          </a:effectLst>
          <a:scene3d>
            <a:camera prst="orthographicFront">
              <a:rot lat="0" lon="0" rev="0"/>
            </a:camera>
            <a:lightRig rig="soft" dir="t"/>
          </a:scene3d>
          <a:sp3d>
            <a:bevelT w="63500" h="12700"/>
          </a:sp3d>
        </p:spPr>
        <p:txBody>
          <a:bodyPr wrap="square" rtlCol="0" anchor="ctr">
            <a:spAutoFit/>
          </a:bodyPr>
          <a:lstStyle/>
          <a:p>
            <a:pPr algn="ctr">
              <a:lnSpc>
                <a:spcPct val="150000"/>
              </a:lnSpc>
            </a:pPr>
            <a:r>
              <a:rPr lang="de-DE" sz="1400" dirty="0" smtClean="0">
                <a:solidFill>
                  <a:schemeClr val="bg1"/>
                </a:solidFill>
                <a:latin typeface="Verdana" panose="020B0604030504040204" pitchFamily="34" charset="0"/>
                <a:ea typeface="Verdana" panose="020B0604030504040204" pitchFamily="34" charset="0"/>
              </a:rPr>
              <a:t>Auf unserer Internetseite halten wir Sie auf dem Laufenden</a:t>
            </a:r>
            <a:endParaRPr lang="de-DE" sz="1400" dirty="0">
              <a:solidFill>
                <a:schemeClr val="bg1"/>
              </a:solidFill>
              <a:latin typeface="Verdana" panose="020B0604030504040204" pitchFamily="34" charset="0"/>
              <a:ea typeface="Verdana" panose="020B0604030504040204" pitchFamily="34" charset="0"/>
            </a:endParaRPr>
          </a:p>
        </p:txBody>
      </p:sp>
    </p:spTree>
    <p:custDataLst>
      <p:tags r:id="rId1"/>
    </p:custDataLst>
    <p:extLst>
      <p:ext uri="{BB962C8B-B14F-4D97-AF65-F5344CB8AC3E}">
        <p14:creationId xmlns:p14="http://schemas.microsoft.com/office/powerpoint/2010/main" val="1748720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dirty="0" smtClean="0"/>
              <a:t>Seite </a:t>
            </a:r>
            <a:fld id="{E19A91BC-DE0F-4BB7-BBEE-01665E045DA1}" type="slidenum">
              <a:rPr lang="de-DE" smtClean="0"/>
              <a:pPr/>
              <a:t>35</a:t>
            </a:fld>
            <a:endParaRPr lang="de-DE" dirty="0"/>
          </a:p>
        </p:txBody>
      </p:sp>
      <p:sp>
        <p:nvSpPr>
          <p:cNvPr id="7" name="Textfeld 6"/>
          <p:cNvSpPr txBox="1"/>
          <p:nvPr/>
        </p:nvSpPr>
        <p:spPr>
          <a:xfrm>
            <a:off x="8610600" y="4105900"/>
            <a:ext cx="3059999" cy="940707"/>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Erneuerung Straßenbeleuchtung (insektenfreundlich)</a:t>
            </a:r>
            <a:endParaRPr lang="de-DE" sz="1400" dirty="0">
              <a:latin typeface="Verdana" panose="020B0604030504040204" pitchFamily="34" charset="0"/>
              <a:ea typeface="Verdana" panose="020B0604030504040204" pitchFamily="34" charset="0"/>
            </a:endParaRPr>
          </a:p>
        </p:txBody>
      </p:sp>
      <p:pic>
        <p:nvPicPr>
          <p:cNvPr id="12" name="Grafik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8417" y="1615747"/>
            <a:ext cx="2030127" cy="2866081"/>
          </a:xfrm>
          <a:prstGeom prst="rect">
            <a:avLst/>
          </a:prstGeom>
        </p:spPr>
      </p:pic>
      <p:pic>
        <p:nvPicPr>
          <p:cNvPr id="13" name="Grafik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10600" y="1695510"/>
            <a:ext cx="3060000" cy="2295000"/>
          </a:xfrm>
          <a:prstGeom prst="rect">
            <a:avLst/>
          </a:prstGeom>
        </p:spPr>
      </p:pic>
      <p:sp>
        <p:nvSpPr>
          <p:cNvPr id="14" name="Textfeld 13"/>
          <p:cNvSpPr txBox="1"/>
          <p:nvPr/>
        </p:nvSpPr>
        <p:spPr>
          <a:xfrm>
            <a:off x="382257" y="4640405"/>
            <a:ext cx="2600325" cy="645754"/>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Eröffnung </a:t>
            </a:r>
            <a:br>
              <a:rPr lang="de-DE" sz="1400" dirty="0" smtClean="0">
                <a:latin typeface="Verdana" panose="020B0604030504040204" pitchFamily="34" charset="0"/>
                <a:ea typeface="Verdana" panose="020B0604030504040204" pitchFamily="34" charset="0"/>
              </a:rPr>
            </a:br>
            <a:r>
              <a:rPr lang="de-DE" sz="1400" dirty="0" smtClean="0">
                <a:latin typeface="Verdana" panose="020B0604030504040204" pitchFamily="34" charset="0"/>
                <a:ea typeface="Verdana" panose="020B0604030504040204" pitchFamily="34" charset="0"/>
              </a:rPr>
              <a:t>Station des Sinnesradwegs</a:t>
            </a:r>
            <a:endParaRPr lang="de-DE" sz="1400" dirty="0">
              <a:latin typeface="Verdana" panose="020B0604030504040204" pitchFamily="34" charset="0"/>
              <a:ea typeface="Verdana" panose="020B0604030504040204" pitchFamily="34" charset="0"/>
            </a:endParaRPr>
          </a:p>
        </p:txBody>
      </p:sp>
      <p:pic>
        <p:nvPicPr>
          <p:cNvPr id="15" name="Grafi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95700" y="2307213"/>
            <a:ext cx="4087527" cy="2725018"/>
          </a:xfrm>
          <a:prstGeom prst="rect">
            <a:avLst/>
          </a:prstGeom>
        </p:spPr>
      </p:pic>
      <p:sp>
        <p:nvSpPr>
          <p:cNvPr id="16" name="Textfeld 15"/>
          <p:cNvSpPr txBox="1"/>
          <p:nvPr/>
        </p:nvSpPr>
        <p:spPr>
          <a:xfrm>
            <a:off x="3695699" y="5149363"/>
            <a:ext cx="4087527" cy="645754"/>
          </a:xfrm>
          <a:prstGeom prst="rect">
            <a:avLst/>
          </a:prstGeom>
          <a:noFill/>
        </p:spPr>
        <p:txBody>
          <a:bodyPr wrap="square" rtlCol="0">
            <a:spAutoFit/>
          </a:bodyPr>
          <a:lstStyle/>
          <a:p>
            <a:pPr algn="ctr">
              <a:lnSpc>
                <a:spcPts val="2300"/>
              </a:lnSpc>
            </a:pPr>
            <a:r>
              <a:rPr lang="de-DE" sz="1400" dirty="0" smtClean="0">
                <a:latin typeface="Verdana" panose="020B0604030504040204" pitchFamily="34" charset="0"/>
                <a:ea typeface="Verdana" panose="020B0604030504040204" pitchFamily="34" charset="0"/>
              </a:rPr>
              <a:t>Umgestaltung Bahnhof und freundlicheres Bahnhofsumfeld </a:t>
            </a:r>
            <a:endParaRPr lang="de-DE" sz="1400" dirty="0">
              <a:latin typeface="Verdana" panose="020B0604030504040204" pitchFamily="34" charset="0"/>
              <a:ea typeface="Verdana" panose="020B0604030504040204" pitchFamily="34" charset="0"/>
            </a:endParaRPr>
          </a:p>
        </p:txBody>
      </p:sp>
    </p:spTree>
    <p:custDataLst>
      <p:tags r:id="rId1"/>
    </p:custDataLst>
    <p:extLst>
      <p:ext uri="{BB962C8B-B14F-4D97-AF65-F5344CB8AC3E}">
        <p14:creationId xmlns:p14="http://schemas.microsoft.com/office/powerpoint/2010/main" val="627223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dirty="0"/>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36</a:t>
            </a:fld>
            <a:endParaRPr lang="de-DE" dirty="0"/>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41345" y="1394274"/>
            <a:ext cx="9109309" cy="4496167"/>
          </a:xfrm>
          <a:prstGeom prst="rect">
            <a:avLst/>
          </a:prstGeom>
        </p:spPr>
      </p:pic>
    </p:spTree>
    <p:custDataLst>
      <p:tags r:id="rId1"/>
    </p:custDataLst>
    <p:extLst>
      <p:ext uri="{BB962C8B-B14F-4D97-AF65-F5344CB8AC3E}">
        <p14:creationId xmlns:p14="http://schemas.microsoft.com/office/powerpoint/2010/main" val="3285251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05A79E85-315E-4770-950E-EE0D4EBD2328}" type="datetime1">
              <a:rPr lang="de-DE" smtClean="0"/>
              <a:t>23.06.2022</a:t>
            </a:fld>
            <a:endParaRPr lang="de-DE"/>
          </a:p>
        </p:txBody>
      </p:sp>
      <p:sp>
        <p:nvSpPr>
          <p:cNvPr id="3" name="Fußzeilenplatzhalter 2"/>
          <p:cNvSpPr>
            <a:spLocks noGrp="1"/>
          </p:cNvSpPr>
          <p:nvPr>
            <p:ph type="ftr" sz="quarter" idx="11"/>
          </p:nvPr>
        </p:nvSpPr>
        <p:spPr/>
        <p:txBody>
          <a:bodyPr/>
          <a:lstStyle/>
          <a:p>
            <a:r>
              <a:rPr lang="de-DE" dirty="0" smtClean="0"/>
              <a:t>Bürgerversammlung 2021</a:t>
            </a:r>
            <a:endParaRPr lang="de-DE" dirty="0"/>
          </a:p>
        </p:txBody>
      </p:sp>
      <p:sp>
        <p:nvSpPr>
          <p:cNvPr id="4" name="Foliennummernplatzhalter 3"/>
          <p:cNvSpPr>
            <a:spLocks noGrp="1"/>
          </p:cNvSpPr>
          <p:nvPr>
            <p:ph type="sldNum" sz="quarter" idx="12"/>
          </p:nvPr>
        </p:nvSpPr>
        <p:spPr/>
        <p:txBody>
          <a:bodyPr/>
          <a:lstStyle/>
          <a:p>
            <a:r>
              <a:rPr lang="de-DE" smtClean="0"/>
              <a:t>Seite </a:t>
            </a:r>
            <a:fld id="{E19A91BC-DE0F-4BB7-BBEE-01665E045DA1}" type="slidenum">
              <a:rPr lang="de-DE" smtClean="0"/>
              <a:pPr/>
              <a:t>37</a:t>
            </a:fld>
            <a:endParaRPr lang="de-DE" dirty="0"/>
          </a:p>
        </p:txBody>
      </p:sp>
      <p:sp>
        <p:nvSpPr>
          <p:cNvPr id="5" name="Textfeld 4"/>
          <p:cNvSpPr txBox="1"/>
          <p:nvPr/>
        </p:nvSpPr>
        <p:spPr>
          <a:xfrm>
            <a:off x="184950" y="1483234"/>
            <a:ext cx="7861359" cy="3416320"/>
          </a:xfrm>
          <a:prstGeom prst="rect">
            <a:avLst/>
          </a:prstGeom>
          <a:noFill/>
        </p:spPr>
        <p:txBody>
          <a:bodyPr wrap="square" rtlCol="0">
            <a:spAutoFit/>
          </a:bodyPr>
          <a:lstStyle/>
          <a:p>
            <a:pPr>
              <a:lnSpc>
                <a:spcPct val="150000"/>
              </a:lnSpc>
            </a:pPr>
            <a:r>
              <a:rPr lang="de-DE" sz="2000" dirty="0" smtClean="0">
                <a:latin typeface="Verdana" panose="020B0604030504040204" pitchFamily="34" charset="0"/>
                <a:ea typeface="Verdana" panose="020B0604030504040204" pitchFamily="34" charset="0"/>
              </a:rPr>
              <a:t>Selbstverständlich habe ich auch im </a:t>
            </a:r>
            <a:r>
              <a:rPr lang="de-DE" sz="2000" dirty="0">
                <a:latin typeface="Verdana" panose="020B0604030504040204" pitchFamily="34" charset="0"/>
                <a:ea typeface="Verdana" panose="020B0604030504040204" pitchFamily="34" charset="0"/>
              </a:rPr>
              <a:t>Nachgang ein offenes Ohr für Sie!</a:t>
            </a:r>
            <a:br>
              <a:rPr lang="de-DE" sz="2000" dirty="0">
                <a:latin typeface="Verdana" panose="020B0604030504040204" pitchFamily="34" charset="0"/>
                <a:ea typeface="Verdana" panose="020B0604030504040204" pitchFamily="34" charset="0"/>
              </a:rPr>
            </a:br>
            <a:r>
              <a:rPr lang="de-DE" sz="2000" dirty="0" smtClean="0">
                <a:latin typeface="Verdana" panose="020B0604030504040204" pitchFamily="34" charset="0"/>
                <a:ea typeface="Verdana" panose="020B0604030504040204" pitchFamily="34" charset="0"/>
              </a:rPr>
              <a:t>Wenden Sie sich direkt an mich. </a:t>
            </a:r>
            <a:br>
              <a:rPr lang="de-DE" sz="2000" dirty="0" smtClean="0">
                <a:latin typeface="Verdana" panose="020B0604030504040204" pitchFamily="34" charset="0"/>
                <a:ea typeface="Verdana" panose="020B0604030504040204" pitchFamily="34" charset="0"/>
              </a:rPr>
            </a:br>
            <a:r>
              <a:rPr lang="de-DE" sz="2000" dirty="0" smtClean="0">
                <a:latin typeface="Verdana" panose="020B0604030504040204" pitchFamily="34" charset="0"/>
                <a:ea typeface="Verdana" panose="020B0604030504040204" pitchFamily="34" charset="0"/>
              </a:rPr>
              <a:t/>
            </a:r>
            <a:br>
              <a:rPr lang="de-DE" sz="20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Meine Tür steht Ihnen offen, selbstverständlich können wir gerne einen Termin vereinbaren. </a:t>
            </a:r>
            <a:br>
              <a:rPr lang="de-DE" sz="1600" dirty="0" smtClean="0">
                <a:latin typeface="Verdana" panose="020B0604030504040204" pitchFamily="34" charset="0"/>
                <a:ea typeface="Verdana" panose="020B0604030504040204" pitchFamily="34" charset="0"/>
              </a:rPr>
            </a:br>
            <a:r>
              <a:rPr lang="de-DE" sz="1600" dirty="0" smtClean="0">
                <a:latin typeface="Verdana" panose="020B0604030504040204" pitchFamily="34" charset="0"/>
                <a:ea typeface="Verdana" panose="020B0604030504040204" pitchFamily="34" charset="0"/>
              </a:rPr>
              <a:t>Es sind auch kurzfristige </a:t>
            </a:r>
            <a:r>
              <a:rPr lang="de-DE" sz="1600" dirty="0">
                <a:latin typeface="Verdana" panose="020B0604030504040204" pitchFamily="34" charset="0"/>
                <a:ea typeface="Verdana" panose="020B0604030504040204" pitchFamily="34" charset="0"/>
              </a:rPr>
              <a:t>Termine </a:t>
            </a:r>
            <a:r>
              <a:rPr lang="de-DE" sz="1600" dirty="0" smtClean="0">
                <a:latin typeface="Verdana" panose="020B0604030504040204" pitchFamily="34" charset="0"/>
                <a:ea typeface="Verdana" panose="020B0604030504040204" pitchFamily="34" charset="0"/>
              </a:rPr>
              <a:t>möglich</a:t>
            </a:r>
            <a:r>
              <a:rPr lang="de-DE" sz="1600" dirty="0">
                <a:latin typeface="Verdana" panose="020B0604030504040204" pitchFamily="34" charset="0"/>
                <a:ea typeface="Verdana" panose="020B0604030504040204" pitchFamily="34" charset="0"/>
              </a:rPr>
              <a:t>, bitte senden Sie </a:t>
            </a:r>
            <a:r>
              <a:rPr lang="de-DE" sz="1600" dirty="0" smtClean="0">
                <a:latin typeface="Verdana" panose="020B0604030504040204" pitchFamily="34" charset="0"/>
                <a:ea typeface="Verdana" panose="020B0604030504040204" pitchFamily="34" charset="0"/>
              </a:rPr>
              <a:t>mir dafür </a:t>
            </a:r>
            <a:r>
              <a:rPr lang="de-DE" sz="1600" dirty="0">
                <a:latin typeface="Verdana" panose="020B0604030504040204" pitchFamily="34" charset="0"/>
                <a:ea typeface="Verdana" panose="020B0604030504040204" pitchFamily="34" charset="0"/>
              </a:rPr>
              <a:t>eine kurze E-Mail mit Ihrem Terminwunsch</a:t>
            </a:r>
            <a:r>
              <a:rPr lang="de-DE" sz="1600" dirty="0" smtClean="0">
                <a:latin typeface="Verdana" panose="020B0604030504040204" pitchFamily="34" charset="0"/>
                <a:ea typeface="Verdana" panose="020B0604030504040204" pitchFamily="34" charset="0"/>
              </a:rPr>
              <a:t>.</a:t>
            </a:r>
            <a:endParaRPr lang="de-DE" sz="1600" dirty="0">
              <a:solidFill>
                <a:srgbClr val="FF0000"/>
              </a:solidFill>
              <a:latin typeface="Verdana" panose="020B0604030504040204" pitchFamily="34" charset="0"/>
              <a:ea typeface="Verdana" panose="020B0604030504040204" pitchFamily="34" charset="0"/>
            </a:endParaRPr>
          </a:p>
        </p:txBody>
      </p:sp>
      <p:sp>
        <p:nvSpPr>
          <p:cNvPr id="7" name="Textfeld 6">
            <a:hlinkClick r:id="rId4"/>
          </p:cNvPr>
          <p:cNvSpPr txBox="1"/>
          <p:nvPr/>
        </p:nvSpPr>
        <p:spPr>
          <a:xfrm>
            <a:off x="2648063" y="5073954"/>
            <a:ext cx="5284975" cy="369332"/>
          </a:xfrm>
          <a:prstGeom prst="rect">
            <a:avLst/>
          </a:prstGeom>
          <a:solidFill>
            <a:srgbClr val="FCC987"/>
          </a:solidFill>
          <a:ln>
            <a:noFill/>
          </a:ln>
          <a:effectLst>
            <a:outerShdw blurRad="44450" dist="27940" dir="5400000" algn="ctr">
              <a:srgbClr val="000000">
                <a:alpha val="32000"/>
              </a:srgbClr>
            </a:outerShdw>
          </a:effectLst>
          <a:scene3d>
            <a:camera prst="orthographicFront">
              <a:rot lat="0" lon="0" rev="0"/>
            </a:camera>
            <a:lightRig rig="soft" dir="t"/>
          </a:scene3d>
          <a:sp3d>
            <a:bevelT w="63500" h="12700"/>
          </a:sp3d>
        </p:spPr>
        <p:txBody>
          <a:bodyPr wrap="square" rtlCol="0">
            <a:spAutoFit/>
          </a:bodyPr>
          <a:lstStyle/>
          <a:p>
            <a:pPr algn="ctr"/>
            <a:r>
              <a:rPr lang="de-DE" dirty="0" smtClean="0"/>
              <a:t>gemeinde@schwarzenbruck.de</a:t>
            </a:r>
            <a:endParaRPr lang="de-DE" dirty="0"/>
          </a:p>
        </p:txBody>
      </p:sp>
      <p:pic>
        <p:nvPicPr>
          <p:cNvPr id="8" name="Grafik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84040" y="1483234"/>
            <a:ext cx="2880000" cy="3931187"/>
          </a:xfrm>
          <a:prstGeom prst="rect">
            <a:avLst/>
          </a:prstGeom>
        </p:spPr>
      </p:pic>
    </p:spTree>
    <p:custDataLst>
      <p:tags r:id="rId1"/>
    </p:custDataLst>
    <p:extLst>
      <p:ext uri="{BB962C8B-B14F-4D97-AF65-F5344CB8AC3E}">
        <p14:creationId xmlns:p14="http://schemas.microsoft.com/office/powerpoint/2010/main" val="4282360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räsentation Bürgerversammlung BV 2020"/>
  <p:tag name="ISPRING_FIRST_PUBLISH" val="1"/>
  <p:tag name="ISPRING_LMS_API_VERSION" val="SCORM 2004 (2nd edition)"/>
  <p:tag name="ISPRING_ULTRA_SCORM_COURSE_ID" val="E1C710ED-4EE0-425C-B6B3-326DE5CAFDB4"/>
  <p:tag name="ISPRING_CMI5_LAUNCH_METHOD" val="any window"/>
  <p:tag name="ISPRING_SCORM_ENDPOINT" val="&lt;endpoint&gt;&lt;enable&gt;0&lt;/enable&gt;&lt;lrs&gt;http://&lt;/lrs&gt;&lt;auth&gt;0&lt;/auth&gt;&lt;login&gt;&lt;/login&gt;&lt;password&gt;&lt;/password&gt;&lt;key&gt;&lt;/key&gt;&lt;name&gt;&lt;/name&gt;&lt;email&gt;&lt;/email&gt;&lt;/endpoint&gt;&#10;"/>
  <p:tag name="ISPRINGCLOUDFOLDERID" val="1"/>
  <p:tag name="ISPRINGONLINEFOLDERID" val="1"/>
  <p:tag name="ISPRING_OUTPUT_FOLDER" val="[[&quot;[\uFFFD\uFFFD\u0004{EDBE0E86-A7E9-4D9C-ACDE-187FF0E90436}&quot;,&quot;G:\\Datenaustausch\\Bürgermeister&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TRUE&quot;,&quot;language&quot;:&quot;D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
  <p:tag name="ISPRING_SCORM_RATE_SLIDES" val="0"/>
  <p:tag name="ISPRING_SCORM_PASSING_SCORE" val="0.000000"/>
  <p:tag name="ISPRING_CURRENT_PLAYER_ID" val="universal"/>
</p:tagLst>
</file>

<file path=ppt/tags/tag2.xml><?xml version="1.0" encoding="utf-8"?>
<p:tagLst xmlns:a="http://schemas.openxmlformats.org/drawingml/2006/main" xmlns:r="http://schemas.openxmlformats.org/officeDocument/2006/relationships" xmlns:p="http://schemas.openxmlformats.org/presentationml/2006/main">
  <p:tag name="GENSWF_SLIDE_UID" val="{74E4AA29-E291-4E33-8B99-B10EDA9A2425}:256"/>
</p:tagLst>
</file>

<file path=ppt/tags/tag3.xml><?xml version="1.0" encoding="utf-8"?>
<p:tagLst xmlns:a="http://schemas.openxmlformats.org/drawingml/2006/main" xmlns:r="http://schemas.openxmlformats.org/officeDocument/2006/relationships" xmlns:p="http://schemas.openxmlformats.org/presentationml/2006/main">
  <p:tag name="GENSWF_SLIDE_UID" val="{49447FCB-F9C0-49CC-B3DA-7BDFA29F9BAF}:284"/>
</p:tagLst>
</file>

<file path=ppt/tags/tag4.xml><?xml version="1.0" encoding="utf-8"?>
<p:tagLst xmlns:a="http://schemas.openxmlformats.org/drawingml/2006/main" xmlns:r="http://schemas.openxmlformats.org/officeDocument/2006/relationships" xmlns:p="http://schemas.openxmlformats.org/presentationml/2006/main">
  <p:tag name="GENSWF_SLIDE_UID" val="{8A66DE6A-E6DD-406A-9759-73CC51632529}:257"/>
</p:tagLst>
</file>

<file path=ppt/tags/tag5.xml><?xml version="1.0" encoding="utf-8"?>
<p:tagLst xmlns:a="http://schemas.openxmlformats.org/drawingml/2006/main" xmlns:r="http://schemas.openxmlformats.org/officeDocument/2006/relationships" xmlns:p="http://schemas.openxmlformats.org/presentationml/2006/main">
  <p:tag name="GENSWF_SLIDE_UID" val="{83A5A083-5A1F-4F21-8652-8C112C511BDE}:259"/>
</p:tagLst>
</file>

<file path=ppt/tags/tag6.xml><?xml version="1.0" encoding="utf-8"?>
<p:tagLst xmlns:a="http://schemas.openxmlformats.org/drawingml/2006/main" xmlns:r="http://schemas.openxmlformats.org/officeDocument/2006/relationships" xmlns:p="http://schemas.openxmlformats.org/presentationml/2006/main">
  <p:tag name="GENSWF_SLIDE_UID" val="{BBF9F74C-6D4F-4181-9159-3F4A9B12D5D5}:260"/>
</p:tagLst>
</file>

<file path=ppt/tags/tag7.xml><?xml version="1.0" encoding="utf-8"?>
<p:tagLst xmlns:a="http://schemas.openxmlformats.org/drawingml/2006/main" xmlns:r="http://schemas.openxmlformats.org/officeDocument/2006/relationships" xmlns:p="http://schemas.openxmlformats.org/presentationml/2006/main">
  <p:tag name="GENSWF_SLIDE_UID" val="{D9FF9FFC-9EC4-4EBB-8DBF-9B960A884390}:261"/>
</p:tagLst>
</file>

<file path=ppt/tags/tag8.xml><?xml version="1.0" encoding="utf-8"?>
<p:tagLst xmlns:a="http://schemas.openxmlformats.org/drawingml/2006/main" xmlns:r="http://schemas.openxmlformats.org/officeDocument/2006/relationships" xmlns:p="http://schemas.openxmlformats.org/presentationml/2006/main">
  <p:tag name="GENSWF_SLIDE_UID" val="{9AD8E356-E660-45AB-A564-FE8799605604}:262"/>
</p:tagLst>
</file>

<file path=ppt/tags/tag9.xml><?xml version="1.0" encoding="utf-8"?>
<p:tagLst xmlns:a="http://schemas.openxmlformats.org/drawingml/2006/main" xmlns:r="http://schemas.openxmlformats.org/officeDocument/2006/relationships" xmlns:p="http://schemas.openxmlformats.org/presentationml/2006/main">
  <p:tag name="GENSWF_SLIDE_UID" val="{352E0632-271D-43DC-A5E5-BA08750EF683}:265"/>
</p:tagLst>
</file>

<file path=ppt/tags/tag10.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11.xml><?xml version="1.0" encoding="utf-8"?>
<p:tagLst xmlns:a="http://schemas.openxmlformats.org/drawingml/2006/main" xmlns:r="http://schemas.openxmlformats.org/officeDocument/2006/relationships" xmlns:p="http://schemas.openxmlformats.org/presentationml/2006/main">
  <p:tag name="GENSWF_SLIDE_UID" val="{77411899-B15E-4B6D-8303-3293FF4C9392}:287"/>
</p:tagLst>
</file>

<file path=ppt/tags/tag12.xml><?xml version="1.0" encoding="utf-8"?>
<p:tagLst xmlns:a="http://schemas.openxmlformats.org/drawingml/2006/main" xmlns:r="http://schemas.openxmlformats.org/officeDocument/2006/relationships" xmlns:p="http://schemas.openxmlformats.org/presentationml/2006/main">
  <p:tag name="GENSWF_SLIDE_UID" val="{734C9289-81DB-46EE-9524-98922EF14F22}:263"/>
</p:tagLst>
</file>

<file path=ppt/tags/tag13.xml><?xml version="1.0" encoding="utf-8"?>
<p:tagLst xmlns:a="http://schemas.openxmlformats.org/drawingml/2006/main" xmlns:r="http://schemas.openxmlformats.org/officeDocument/2006/relationships" xmlns:p="http://schemas.openxmlformats.org/presentationml/2006/main">
  <p:tag name="GENSWF_SLIDE_UID" val="{93E19FA2-4BF0-4B60-81C5-35978294C0E9}:280"/>
</p:tagLst>
</file>

<file path=ppt/tags/tag14.xml><?xml version="1.0" encoding="utf-8"?>
<p:tagLst xmlns:a="http://schemas.openxmlformats.org/drawingml/2006/main" xmlns:r="http://schemas.openxmlformats.org/officeDocument/2006/relationships" xmlns:p="http://schemas.openxmlformats.org/presentationml/2006/main">
  <p:tag name="GENSWF_SLIDE_UID" val="{5768D2A2-786E-4D13-B2CD-7EEE01CE6585}:283"/>
</p:tagLst>
</file>

<file path=ppt/tags/tag15.xml><?xml version="1.0" encoding="utf-8"?>
<p:tagLst xmlns:a="http://schemas.openxmlformats.org/drawingml/2006/main" xmlns:r="http://schemas.openxmlformats.org/officeDocument/2006/relationships" xmlns:p="http://schemas.openxmlformats.org/presentationml/2006/main">
  <p:tag name="GENSWF_SLIDE_UID" val="{FC817FD4-DEEF-4DA6-A440-2B40BBAF00F1}:282"/>
</p:tagLst>
</file>

<file path=ppt/tags/tag16.xml><?xml version="1.0" encoding="utf-8"?>
<p:tagLst xmlns:a="http://schemas.openxmlformats.org/drawingml/2006/main" xmlns:r="http://schemas.openxmlformats.org/officeDocument/2006/relationships" xmlns:p="http://schemas.openxmlformats.org/presentationml/2006/main">
  <p:tag name="GENSWF_SLIDE_UID" val="{EB171B84-62D8-44A7-ACC2-5957AEA36BBE}:279"/>
</p:tagLst>
</file>

<file path=ppt/tags/tag17.xml><?xml version="1.0" encoding="utf-8"?>
<p:tagLst xmlns:a="http://schemas.openxmlformats.org/drawingml/2006/main" xmlns:r="http://schemas.openxmlformats.org/officeDocument/2006/relationships" xmlns:p="http://schemas.openxmlformats.org/presentationml/2006/main">
  <p:tag name="GENSWF_SLIDE_UID" val="{77411899-B15E-4B6D-8303-3293FF4C9392}:287"/>
</p:tagLst>
</file>

<file path=ppt/tags/tag18.xml><?xml version="1.0" encoding="utf-8"?>
<p:tagLst xmlns:a="http://schemas.openxmlformats.org/drawingml/2006/main" xmlns:r="http://schemas.openxmlformats.org/officeDocument/2006/relationships" xmlns:p="http://schemas.openxmlformats.org/presentationml/2006/main">
  <p:tag name="GENSWF_SLIDE_UID" val="{964FA918-0EEC-4262-9026-63B506224C4A}:273"/>
</p:tagLst>
</file>

<file path=ppt/tags/tag19.xml><?xml version="1.0" encoding="utf-8"?>
<p:tagLst xmlns:a="http://schemas.openxmlformats.org/drawingml/2006/main" xmlns:r="http://schemas.openxmlformats.org/officeDocument/2006/relationships" xmlns:p="http://schemas.openxmlformats.org/presentationml/2006/main">
  <p:tag name="GENSWF_SLIDE_UID" val="{98448DAF-525B-4D89-8597-71F6EB72633A}:293"/>
</p:tagLst>
</file>

<file path=ppt/tags/tag20.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21.xml><?xml version="1.0" encoding="utf-8"?>
<p:tagLst xmlns:a="http://schemas.openxmlformats.org/drawingml/2006/main" xmlns:r="http://schemas.openxmlformats.org/officeDocument/2006/relationships" xmlns:p="http://schemas.openxmlformats.org/presentationml/2006/main">
  <p:tag name="GENSWF_SLIDE_UID" val="{E613457D-1332-4AD4-94BD-B6FA18EE20F4}:264"/>
</p:tagLst>
</file>

<file path=ppt/tags/tag22.xml><?xml version="1.0" encoding="utf-8"?>
<p:tagLst xmlns:a="http://schemas.openxmlformats.org/drawingml/2006/main" xmlns:r="http://schemas.openxmlformats.org/officeDocument/2006/relationships" xmlns:p="http://schemas.openxmlformats.org/presentationml/2006/main">
  <p:tag name="GENSWF_SLIDE_UID" val="{6E019B0E-28B0-4412-9A30-E4C545875D35}:291"/>
</p:tagLst>
</file>

<file path=ppt/tags/tag23.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24.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25.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26.xml><?xml version="1.0" encoding="utf-8"?>
<p:tagLst xmlns:a="http://schemas.openxmlformats.org/drawingml/2006/main" xmlns:r="http://schemas.openxmlformats.org/officeDocument/2006/relationships" xmlns:p="http://schemas.openxmlformats.org/presentationml/2006/main">
  <p:tag name="GENSWF_SLIDE_UID" val="{919BA2AF-4680-4016-8DA8-9DC2B55884C4}:292"/>
</p:tagLst>
</file>

<file path=ppt/tags/tag27.xml><?xml version="1.0" encoding="utf-8"?>
<p:tagLst xmlns:a="http://schemas.openxmlformats.org/drawingml/2006/main" xmlns:r="http://schemas.openxmlformats.org/officeDocument/2006/relationships" xmlns:p="http://schemas.openxmlformats.org/presentationml/2006/main">
  <p:tag name="GENSWF_SLIDE_UID" val="{309BB6D9-E2E4-4050-8130-CEE12809EAA5}:267"/>
</p:tagLst>
</file>

<file path=ppt/tags/tag28.xml><?xml version="1.0" encoding="utf-8"?>
<p:tagLst xmlns:a="http://schemas.openxmlformats.org/drawingml/2006/main" xmlns:r="http://schemas.openxmlformats.org/officeDocument/2006/relationships" xmlns:p="http://schemas.openxmlformats.org/presentationml/2006/main">
  <p:tag name="GENSWF_SLIDE_UID" val="{8BE866A7-72DC-4075-B405-4C120F5073E6}:269"/>
</p:tagLst>
</file>

<file path=ppt/tags/tag29.xml><?xml version="1.0" encoding="utf-8"?>
<p:tagLst xmlns:a="http://schemas.openxmlformats.org/drawingml/2006/main" xmlns:r="http://schemas.openxmlformats.org/officeDocument/2006/relationships" xmlns:p="http://schemas.openxmlformats.org/presentationml/2006/main">
  <p:tag name="GENSWF_SLIDE_UID" val="{834AF020-3594-4041-9C11-6E8B9A7C28F3}:278"/>
</p:tagLst>
</file>

<file path=ppt/tags/tag30.xml><?xml version="1.0" encoding="utf-8"?>
<p:tagLst xmlns:a="http://schemas.openxmlformats.org/drawingml/2006/main" xmlns:r="http://schemas.openxmlformats.org/officeDocument/2006/relationships" xmlns:p="http://schemas.openxmlformats.org/presentationml/2006/main">
  <p:tag name="GENSWF_SLIDE_UID" val="{B25CD9CB-6FD5-45D6-8121-5F0CABA749A9}:286"/>
</p:tagLst>
</file>

<file path=ppt/tags/tag31.xml><?xml version="1.0" encoding="utf-8"?>
<p:tagLst xmlns:a="http://schemas.openxmlformats.org/drawingml/2006/main" xmlns:r="http://schemas.openxmlformats.org/officeDocument/2006/relationships" xmlns:p="http://schemas.openxmlformats.org/presentationml/2006/main">
  <p:tag name="GENSWF_SLIDE_UID" val="{13E4B116-EE94-42C9-9299-466111DC179F}:285"/>
</p:tagLst>
</file>

<file path=ppt/tags/tag32.xml><?xml version="1.0" encoding="utf-8"?>
<p:tagLst xmlns:a="http://schemas.openxmlformats.org/drawingml/2006/main" xmlns:r="http://schemas.openxmlformats.org/officeDocument/2006/relationships" xmlns:p="http://schemas.openxmlformats.org/presentationml/2006/main">
  <p:tag name="GENSWF_SLIDE_UID" val="{8F99214E-F2EC-4AC8-BDAE-DE22A33F3F5F}:270"/>
</p:tagLst>
</file>

<file path=ppt/tags/tag33.xml><?xml version="1.0" encoding="utf-8"?>
<p:tagLst xmlns:a="http://schemas.openxmlformats.org/drawingml/2006/main" xmlns:r="http://schemas.openxmlformats.org/officeDocument/2006/relationships" xmlns:p="http://schemas.openxmlformats.org/presentationml/2006/main">
  <p:tag name="GENSWF_SLIDE_UID" val="{98448DAF-525B-4D89-8597-71F6EB72633A}:293"/>
</p:tagLst>
</file>

<file path=ppt/tags/tag34.xml><?xml version="1.0" encoding="utf-8"?>
<p:tagLst xmlns:a="http://schemas.openxmlformats.org/drawingml/2006/main" xmlns:r="http://schemas.openxmlformats.org/officeDocument/2006/relationships" xmlns:p="http://schemas.openxmlformats.org/presentationml/2006/main">
  <p:tag name="GENSWF_SLIDE_UID" val="{8F99214E-F2EC-4AC8-BDAE-DE22A33F3F5F}:270"/>
</p:tagLst>
</file>

<file path=ppt/tags/tag35.xml><?xml version="1.0" encoding="utf-8"?>
<p:tagLst xmlns:a="http://schemas.openxmlformats.org/drawingml/2006/main" xmlns:r="http://schemas.openxmlformats.org/officeDocument/2006/relationships" xmlns:p="http://schemas.openxmlformats.org/presentationml/2006/main">
  <p:tag name="GENSWF_SLIDE_UID" val="{B3A443B2-8502-414D-A1DF-6760FB39F7FC}:288"/>
</p:tagLst>
</file>

<file path=ppt/tags/tag36.xml><?xml version="1.0" encoding="utf-8"?>
<p:tagLst xmlns:a="http://schemas.openxmlformats.org/drawingml/2006/main" xmlns:r="http://schemas.openxmlformats.org/officeDocument/2006/relationships" xmlns:p="http://schemas.openxmlformats.org/presentationml/2006/main">
  <p:tag name="GENSWF_SLIDE_UID" val="{98448DAF-525B-4D89-8597-71F6EB72633A}:293"/>
</p:tagLst>
</file>

<file path=ppt/tags/tag37.xml><?xml version="1.0" encoding="utf-8"?>
<p:tagLst xmlns:a="http://schemas.openxmlformats.org/drawingml/2006/main" xmlns:r="http://schemas.openxmlformats.org/officeDocument/2006/relationships" xmlns:p="http://schemas.openxmlformats.org/presentationml/2006/main">
  <p:tag name="GENSWF_SLIDE_UID" val="{C393BD57-426B-4D01-8399-DD16DB341817}:289"/>
</p:tagLst>
</file>

<file path=ppt/tags/tag38.xml><?xml version="1.0" encoding="utf-8"?>
<p:tagLst xmlns:a="http://schemas.openxmlformats.org/drawingml/2006/main" xmlns:r="http://schemas.openxmlformats.org/officeDocument/2006/relationships" xmlns:p="http://schemas.openxmlformats.org/presentationml/2006/main">
  <p:tag name="GENSWF_SLIDE_UID" val="{184B56A3-6D86-4D6A-A03E-143757940DD9}:29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1759</Words>
  <Application>Microsoft Office PowerPoint</Application>
  <PresentationFormat>Breitbild</PresentationFormat>
  <Paragraphs>379</Paragraphs>
  <Slides>37</Slides>
  <Notes>37</Notes>
  <HiddenSlides>0</HiddenSlides>
  <MMClips>1</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37</vt:i4>
      </vt:variant>
    </vt:vector>
  </HeadingPairs>
  <TitlesOfParts>
    <vt:vector size="42" baseType="lpstr">
      <vt:lpstr>Arial</vt:lpstr>
      <vt:lpstr>Calibri</vt:lpstr>
      <vt:lpstr>Calibri Light</vt:lpstr>
      <vt:lpstr>Verdana</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Präsentation Bürgerversammlung BV 2020</dc:title>
  <dc:creator>Kirnberger, Michaela</dc:creator>
  <cp:lastModifiedBy>Kirnberger, Michaela</cp:lastModifiedBy>
  <cp:revision>249</cp:revision>
  <dcterms:created xsi:type="dcterms:W3CDTF">2020-12-14T08:57:28Z</dcterms:created>
  <dcterms:modified xsi:type="dcterms:W3CDTF">2022-06-23T16:43:00Z</dcterms:modified>
</cp:coreProperties>
</file>